
<file path=[Content_Types].xml><?xml version="1.0" encoding="utf-8"?>
<Types xmlns="http://schemas.openxmlformats.org/package/2006/content-types">
  <Default Extension="jpeg" ContentType="image/jpe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301" r:id="rId3"/>
    <p:sldId id="256" r:id="rId4"/>
    <p:sldId id="274" r:id="rId5"/>
    <p:sldId id="275" r:id="rId6"/>
    <p:sldId id="302" r:id="rId7"/>
    <p:sldId id="277" r:id="rId8"/>
    <p:sldId id="278" r:id="rId9"/>
    <p:sldId id="279" r:id="rId10"/>
    <p:sldId id="280" r:id="rId11"/>
    <p:sldId id="281" r:id="rId12"/>
    <p:sldId id="282" r:id="rId13"/>
    <p:sldId id="284" r:id="rId14"/>
    <p:sldId id="283" r:id="rId15"/>
    <p:sldId id="285" r:id="rId16"/>
    <p:sldId id="272" r:id="rId17"/>
    <p:sldId id="276" r:id="rId18"/>
    <p:sldId id="286" r:id="rId19"/>
    <p:sldId id="287" r:id="rId20"/>
    <p:sldId id="288" r:id="rId21"/>
    <p:sldId id="289" r:id="rId22"/>
    <p:sldId id="290" r:id="rId23"/>
    <p:sldId id="292" r:id="rId24"/>
    <p:sldId id="293" r:id="rId25"/>
    <p:sldId id="294" r:id="rId26"/>
    <p:sldId id="295" r:id="rId27"/>
    <p:sldId id="296" r:id="rId28"/>
    <p:sldId id="297" r:id="rId29"/>
    <p:sldId id="298" r:id="rId30"/>
  </p:sldIdLst>
  <p:sldSz cx="18288000" cy="10287000"/>
  <p:notesSz cx="6858000" cy="9144000"/>
  <p:embeddedFontLst>
    <p:embeddedFont>
      <p:font typeface="可画花蕊体-简" panose="020B0500000000000000"/>
      <p:regular r:id="rId34"/>
    </p:embeddedFont>
    <p:embeddedFont>
      <p:font typeface="Sue Ellen Francisco" panose="02000000000000000000"/>
      <p:regular r:id="rId35"/>
    </p:embeddedFont>
    <p:embeddedFont>
      <p:font typeface="Calibri (MS) Light" panose="020F0302020204030204"/>
      <p:regular r:id="rId36"/>
    </p:embeddedFont>
    <p:embeddedFont>
      <p:font typeface="Calibri" panose="020F0502020204030204"/>
      <p:regular r:id="rId37"/>
      <p:bold r:id="rId38"/>
      <p:italic r:id="rId39"/>
      <p:boldItalic r:id="rId40"/>
    </p:embeddedFont>
    <p:embeddedFont>
      <p:font typeface="方正姚体" panose="02010601030101010101" pitchFamily="2" charset="-122"/>
      <p:regular r:id="rId41"/>
    </p:embeddedFont>
    <p:embeddedFont>
      <p:font typeface="Calibri" panose="020F0502020204030204" pitchFamily="34" charset="0"/>
      <p:regular r:id="rId42"/>
      <p:bold r:id="rId43"/>
      <p:italic r:id="rId44"/>
      <p:boldItalic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762F"/>
    <a:srgbClr val="F2F2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22" autoAdjust="0"/>
  </p:normalViewPr>
  <p:slideViewPr>
    <p:cSldViewPr>
      <p:cViewPr varScale="1">
        <p:scale>
          <a:sx n="39" d="100"/>
          <a:sy n="39" d="100"/>
        </p:scale>
        <p:origin x="964" y="2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5" Type="http://schemas.openxmlformats.org/officeDocument/2006/relationships/font" Target="fonts/font12.fntdata"/><Relationship Id="rId44" Type="http://schemas.openxmlformats.org/officeDocument/2006/relationships/font" Target="fonts/font11.fntdata"/><Relationship Id="rId43" Type="http://schemas.openxmlformats.org/officeDocument/2006/relationships/font" Target="fonts/font10.fntdata"/><Relationship Id="rId42" Type="http://schemas.openxmlformats.org/officeDocument/2006/relationships/font" Target="fonts/font9.fntdata"/><Relationship Id="rId41" Type="http://schemas.openxmlformats.org/officeDocument/2006/relationships/font" Target="fonts/font8.fntdata"/><Relationship Id="rId40" Type="http://schemas.openxmlformats.org/officeDocument/2006/relationships/font" Target="fonts/font7.fntdata"/><Relationship Id="rId4" Type="http://schemas.openxmlformats.org/officeDocument/2006/relationships/slide" Target="slides/slide2.xml"/><Relationship Id="rId39" Type="http://schemas.openxmlformats.org/officeDocument/2006/relationships/font" Target="fonts/font6.fntdata"/><Relationship Id="rId38" Type="http://schemas.openxmlformats.org/officeDocument/2006/relationships/font" Target="fonts/font5.fntdata"/><Relationship Id="rId37" Type="http://schemas.openxmlformats.org/officeDocument/2006/relationships/font" Target="fonts/font4.fntdata"/><Relationship Id="rId36" Type="http://schemas.openxmlformats.org/officeDocument/2006/relationships/font" Target="fonts/font3.fntdata"/><Relationship Id="rId35" Type="http://schemas.openxmlformats.org/officeDocument/2006/relationships/font" Target="fonts/font2.fntdata"/><Relationship Id="rId34" Type="http://schemas.openxmlformats.org/officeDocument/2006/relationships/font" Target="fonts/font1.fntdata"/><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idx="1"/>
          </p:nvPr>
        </p:nvSpPr>
        <p:spPr/>
        <p:txBody>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endParaRPr lang="en-US"/>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9.wmf"/></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18.png"/><Relationship Id="rId1"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9" Type="http://schemas.openxmlformats.org/officeDocument/2006/relationships/image" Target="../media/image12.png"/><Relationship Id="rId8" Type="http://schemas.openxmlformats.org/officeDocument/2006/relationships/image" Target="../media/image11.png"/><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1" Type="http://schemas.openxmlformats.org/officeDocument/2006/relationships/slideLayout" Target="../slideLayouts/slideLayout7.xml"/><Relationship Id="rId10" Type="http://schemas.openxmlformats.org/officeDocument/2006/relationships/image" Target="../media/image3.jpe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8.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0.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0.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0.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0.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0.png"/><Relationship Id="rId1" Type="http://schemas.openxmlformats.org/officeDocument/2006/relationships/image" Target="../media/image4.png"/></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20.png"/><Relationship Id="rId1" Type="http://schemas.openxmlformats.org/officeDocument/2006/relationships/image" Target="../media/image4.png"/></Relationships>
</file>

<file path=ppt/slides/_rels/slide28.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10.png"/><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jpeg"/><Relationship Id="rId2" Type="http://schemas.openxmlformats.org/officeDocument/2006/relationships/image" Target="../media/image14.png"/><Relationship Id="rId1"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15.png"/></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7.xml"/><Relationship Id="rId5" Type="http://schemas.openxmlformats.org/officeDocument/2006/relationships/image" Target="../media/image3.jpeg"/><Relationship Id="rId4" Type="http://schemas.openxmlformats.org/officeDocument/2006/relationships/image" Target="../media/image18.png"/><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847090" y="725805"/>
            <a:ext cx="9597390" cy="8216900"/>
          </a:xfrm>
          <a:prstGeom prst="rect">
            <a:avLst/>
          </a:prstGeom>
          <a:noFill/>
          <a:ln w="9525">
            <a:noFill/>
          </a:ln>
        </p:spPr>
        <p:txBody>
          <a:bodyPr wrap="square" anchor="t">
            <a:spAutoFit/>
          </a:bodyPr>
          <a:p>
            <a:r>
              <a:rPr lang="zh-CN" altLang="en-US" sz="66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6600" b="1">
              <a:solidFill>
                <a:srgbClr val="FF0000"/>
              </a:solidFill>
              <a:latin typeface="HelveticaNeue" pitchFamily="2" charset="0"/>
              <a:ea typeface="宋体" panose="02010600030101010101" pitchFamily="2" charset="-122"/>
            </a:endParaRPr>
          </a:p>
          <a:p>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更多教学资源请关注</a:t>
            </a:r>
            <a:endParaRPr lang="en-US" altLang="zh-CN" sz="6600" b="1">
              <a:solidFill>
                <a:srgbClr val="FF0000"/>
              </a:solidFill>
              <a:latin typeface="HelveticaNeue" pitchFamily="2" charset="0"/>
              <a:ea typeface="宋体" panose="02010600030101010101" pitchFamily="2" charset="-122"/>
            </a:endParaRPr>
          </a:p>
          <a:p>
            <a:r>
              <a:rPr lang="zh-CN" altLang="en-US" sz="6600" b="1">
                <a:solidFill>
                  <a:srgbClr val="FF0000"/>
                </a:solidFill>
                <a:latin typeface="HelveticaNeue" pitchFamily="2" charset="0"/>
                <a:ea typeface="宋体" panose="02010600030101010101" pitchFamily="2" charset="-122"/>
              </a:rPr>
              <a:t>公众号：溯恩英语</a:t>
            </a:r>
            <a:endParaRPr lang="zh-CN" altLang="en-US" sz="6600" b="1">
              <a:solidFill>
                <a:srgbClr val="FF0000"/>
              </a:solidFill>
              <a:latin typeface="HelveticaNeue" pitchFamily="2" charset="0"/>
              <a:ea typeface="宋体" panose="02010600030101010101" pitchFamily="2" charset="-122"/>
            </a:endParaRPr>
          </a:p>
        </p:txBody>
      </p:sp>
      <p:sp>
        <p:nvSpPr>
          <p:cNvPr id="3" name="矩形 3"/>
          <p:cNvSpPr/>
          <p:nvPr/>
        </p:nvSpPr>
        <p:spPr>
          <a:xfrm>
            <a:off x="12316460" y="3632200"/>
            <a:ext cx="5537200" cy="922020"/>
          </a:xfrm>
          <a:prstGeom prst="rect">
            <a:avLst/>
          </a:prstGeom>
          <a:noFill/>
          <a:ln w="9525">
            <a:noFill/>
          </a:ln>
        </p:spPr>
        <p:txBody>
          <a:bodyPr wrap="square" anchor="t">
            <a:spAutoFit/>
          </a:bodyPr>
          <a:p>
            <a:r>
              <a:rPr lang="zh-CN" altLang="en-US" sz="5400" b="1">
                <a:latin typeface="华文新魏" pitchFamily="2" charset="-122"/>
                <a:ea typeface="宋体" panose="02010600030101010101" pitchFamily="2" charset="-122"/>
              </a:rPr>
              <a:t>知识产权声明</a:t>
            </a:r>
            <a:endParaRPr lang="zh-CN" altLang="en-US" sz="5400" b="1">
              <a:latin typeface="华文新魏" pitchFamily="2" charset="-122"/>
              <a:ea typeface="宋体" panose="02010600030101010101" pitchFamily="2" charset="-122"/>
            </a:endParaRPr>
          </a:p>
        </p:txBody>
      </p:sp>
      <p:pic>
        <p:nvPicPr>
          <p:cNvPr id="4" name="图片 11" descr="水印"/>
          <p:cNvPicPr>
            <a:picLocks noChangeAspect="1"/>
          </p:cNvPicPr>
          <p:nvPr/>
        </p:nvPicPr>
        <p:blipFill>
          <a:blip r:embed="rId1"/>
          <a:stretch>
            <a:fillRect/>
          </a:stretch>
        </p:blipFill>
        <p:spPr>
          <a:xfrm>
            <a:off x="11166475" y="735965"/>
            <a:ext cx="6260465" cy="2027555"/>
          </a:xfrm>
          <a:prstGeom prst="rect">
            <a:avLst/>
          </a:prstGeom>
          <a:noFill/>
          <a:ln w="9525">
            <a:noFill/>
          </a:ln>
        </p:spPr>
      </p:pic>
      <p:pic>
        <p:nvPicPr>
          <p:cNvPr id="6" name="图片 1" descr="qrcode_for_gh_3a435f224ccf_1280"/>
          <p:cNvPicPr>
            <a:picLocks noChangeAspect="1"/>
          </p:cNvPicPr>
          <p:nvPr/>
        </p:nvPicPr>
        <p:blipFill>
          <a:blip r:embed="rId2"/>
          <a:stretch>
            <a:fillRect/>
          </a:stretch>
        </p:blipFill>
        <p:spPr>
          <a:xfrm>
            <a:off x="12507595" y="4554220"/>
            <a:ext cx="4147820" cy="4145280"/>
          </a:xfrm>
          <a:prstGeom prst="rect">
            <a:avLst/>
          </a:prstGeom>
          <a:noFill/>
          <a:ln w="9525">
            <a:noFill/>
          </a:ln>
        </p:spPr>
      </p:pic>
      <p:pic>
        <p:nvPicPr>
          <p:cNvPr id="7" name="图片 6"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78729"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TextBox 3"/>
          <p:cNvSpPr txBox="1"/>
          <p:nvPr/>
        </p:nvSpPr>
        <p:spPr>
          <a:xfrm>
            <a:off x="838200" y="714375"/>
            <a:ext cx="1809846" cy="2622256"/>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升</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4" name="TextBox 4"/>
          <p:cNvSpPr txBox="1"/>
          <p:nvPr/>
        </p:nvSpPr>
        <p:spPr>
          <a:xfrm>
            <a:off x="2438400" y="1114733"/>
            <a:ext cx="2017449" cy="2622256"/>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华</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6" name="Freeform 6"/>
          <p:cNvSpPr/>
          <p:nvPr/>
        </p:nvSpPr>
        <p:spPr>
          <a:xfrm>
            <a:off x="3886200" y="1334428"/>
            <a:ext cx="715778" cy="721187"/>
          </a:xfrm>
          <a:custGeom>
            <a:avLst/>
            <a:gdLst/>
            <a:ahLst/>
            <a:cxnLst/>
            <a:rect l="l" t="t" r="r" b="b"/>
            <a:pathLst>
              <a:path w="715778" h="721187">
                <a:moveTo>
                  <a:pt x="0" y="0"/>
                </a:moveTo>
                <a:lnTo>
                  <a:pt x="715778" y="0"/>
                </a:lnTo>
                <a:lnTo>
                  <a:pt x="715778" y="721187"/>
                </a:lnTo>
                <a:lnTo>
                  <a:pt x="0" y="721187"/>
                </a:lnTo>
                <a:lnTo>
                  <a:pt x="0" y="0"/>
                </a:lnTo>
                <a:close/>
              </a:path>
            </a:pathLst>
          </a:custGeom>
          <a:blipFill>
            <a:blip r:embed="rId2"/>
            <a:stretch>
              <a:fillRect/>
            </a:stretch>
          </a:blipFill>
        </p:spPr>
      </p:sp>
      <p:sp>
        <p:nvSpPr>
          <p:cNvPr id="7" name="Freeform 7"/>
          <p:cNvSpPr/>
          <p:nvPr/>
        </p:nvSpPr>
        <p:spPr>
          <a:xfrm rot="-1075216">
            <a:off x="589472" y="2116630"/>
            <a:ext cx="606211" cy="955346"/>
          </a:xfrm>
          <a:custGeom>
            <a:avLst/>
            <a:gdLst/>
            <a:ahLst/>
            <a:cxnLst/>
            <a:rect l="l" t="t" r="r" b="b"/>
            <a:pathLst>
              <a:path w="606211" h="955346">
                <a:moveTo>
                  <a:pt x="0" y="0"/>
                </a:moveTo>
                <a:lnTo>
                  <a:pt x="606210" y="0"/>
                </a:lnTo>
                <a:lnTo>
                  <a:pt x="606210" y="955346"/>
                </a:lnTo>
                <a:lnTo>
                  <a:pt x="0" y="955346"/>
                </a:lnTo>
                <a:lnTo>
                  <a:pt x="0" y="0"/>
                </a:lnTo>
                <a:close/>
              </a:path>
            </a:pathLst>
          </a:custGeom>
          <a:blipFill>
            <a:blip r:embed="rId3"/>
            <a:stretch>
              <a:fillRect/>
            </a:stretch>
          </a:blipFill>
        </p:spPr>
      </p:sp>
      <p:sp>
        <p:nvSpPr>
          <p:cNvPr id="32" name="Freeform 32"/>
          <p:cNvSpPr/>
          <p:nvPr/>
        </p:nvSpPr>
        <p:spPr>
          <a:xfrm>
            <a:off x="381000" y="3956684"/>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33" name="Freeform 33"/>
          <p:cNvSpPr/>
          <p:nvPr/>
        </p:nvSpPr>
        <p:spPr>
          <a:xfrm>
            <a:off x="17146122" y="3437435"/>
            <a:ext cx="1120107" cy="1339441"/>
          </a:xfrm>
          <a:custGeom>
            <a:avLst/>
            <a:gdLst/>
            <a:ahLst/>
            <a:cxnLst/>
            <a:rect l="l" t="t" r="r" b="b"/>
            <a:pathLst>
              <a:path w="1120107" h="1339441">
                <a:moveTo>
                  <a:pt x="0" y="0"/>
                </a:moveTo>
                <a:lnTo>
                  <a:pt x="1120107" y="0"/>
                </a:lnTo>
                <a:lnTo>
                  <a:pt x="1120107" y="1339441"/>
                </a:lnTo>
                <a:lnTo>
                  <a:pt x="0" y="1339441"/>
                </a:lnTo>
                <a:lnTo>
                  <a:pt x="0" y="0"/>
                </a:lnTo>
                <a:close/>
              </a:path>
            </a:pathLst>
          </a:custGeom>
          <a:blipFill>
            <a:blip r:embed="rId4"/>
            <a:stretch>
              <a:fillRect/>
            </a:stretch>
          </a:blipFill>
        </p:spPr>
      </p:sp>
      <p:sp>
        <p:nvSpPr>
          <p:cNvPr id="34" name="Freeform 34"/>
          <p:cNvSpPr/>
          <p:nvPr/>
        </p:nvSpPr>
        <p:spPr>
          <a:xfrm rot="660190">
            <a:off x="16388654" y="2556773"/>
            <a:ext cx="790460" cy="724349"/>
          </a:xfrm>
          <a:custGeom>
            <a:avLst/>
            <a:gdLst/>
            <a:ahLst/>
            <a:cxnLst/>
            <a:rect l="l" t="t" r="r" b="b"/>
            <a:pathLst>
              <a:path w="790460" h="724349">
                <a:moveTo>
                  <a:pt x="0" y="0"/>
                </a:moveTo>
                <a:lnTo>
                  <a:pt x="790461" y="0"/>
                </a:lnTo>
                <a:lnTo>
                  <a:pt x="790461" y="724350"/>
                </a:lnTo>
                <a:lnTo>
                  <a:pt x="0" y="724350"/>
                </a:lnTo>
                <a:lnTo>
                  <a:pt x="0" y="0"/>
                </a:lnTo>
                <a:close/>
              </a:path>
            </a:pathLst>
          </a:custGeom>
          <a:blipFill>
            <a:blip/>
            <a:stretch>
              <a:fillRect/>
            </a:stretch>
          </a:blipFill>
        </p:spPr>
      </p:sp>
      <p:sp>
        <p:nvSpPr>
          <p:cNvPr id="35" name="Freeform 35"/>
          <p:cNvSpPr/>
          <p:nvPr/>
        </p:nvSpPr>
        <p:spPr>
          <a:xfrm rot="-2999137">
            <a:off x="13446358" y="8428159"/>
            <a:ext cx="728638" cy="667697"/>
          </a:xfrm>
          <a:custGeom>
            <a:avLst/>
            <a:gdLst/>
            <a:ahLst/>
            <a:cxnLst/>
            <a:rect l="l" t="t" r="r" b="b"/>
            <a:pathLst>
              <a:path w="728638" h="667697">
                <a:moveTo>
                  <a:pt x="0" y="0"/>
                </a:moveTo>
                <a:lnTo>
                  <a:pt x="728637" y="0"/>
                </a:lnTo>
                <a:lnTo>
                  <a:pt x="728637" y="667697"/>
                </a:lnTo>
                <a:lnTo>
                  <a:pt x="0" y="667697"/>
                </a:lnTo>
                <a:lnTo>
                  <a:pt x="0" y="0"/>
                </a:lnTo>
                <a:close/>
              </a:path>
            </a:pathLst>
          </a:custGeom>
          <a:blipFill>
            <a:blip/>
            <a:stretch>
              <a:fillRect/>
            </a:stretch>
          </a:blipFill>
        </p:spPr>
      </p:sp>
      <p:sp>
        <p:nvSpPr>
          <p:cNvPr id="8" name="Rectangle 1"/>
          <p:cNvSpPr>
            <a:spLocks noChangeArrowheads="1"/>
          </p:cNvSpPr>
          <p:nvPr/>
        </p:nvSpPr>
        <p:spPr bwMode="auto">
          <a:xfrm>
            <a:off x="4914090" y="452336"/>
            <a:ext cx="12747768" cy="8214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I realized that what I saw as disturbance was actually kindness and protection.</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I wasn’t living in a glass house, but a warm home.</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Their kindness bridged the gap between our hearts.</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We were not just teacher and students, but close neighbors.</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Kindness is like a ray of light, shining our daily life.</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From then on, I truly understood the meaning of neighborhood.</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chemeClr val="tx1"/>
              </a:solidFill>
              <a:effectLst/>
            </a:endParaRPr>
          </a:p>
        </p:txBody>
      </p:sp>
      <p:pic>
        <p:nvPicPr>
          <p:cNvPr id="5" name="图片 4" descr="logo横版 png"/>
          <p:cNvPicPr>
            <a:picLocks noChangeAspect="1"/>
          </p:cNvPicPr>
          <p:nvPr userDrawn="1"/>
        </p:nvPicPr>
        <p:blipFill>
          <a:blip r:embed="rId5"/>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xEl>
                                              <p:pRg st="1" end="1"/>
                                            </p:txEl>
                                          </p:spTgt>
                                        </p:tgtEl>
                                        <p:attrNameLst>
                                          <p:attrName>style.visibility</p:attrName>
                                        </p:attrNameLst>
                                      </p:cBhvr>
                                      <p:to>
                                        <p:strVal val="visible"/>
                                      </p:to>
                                    </p:set>
                                    <p:animEffect transition="in" filter="fade">
                                      <p:cBhvr>
                                        <p:cTn id="7" dur="1000"/>
                                        <p:tgtEl>
                                          <p:spTgt spid="8">
                                            <p:txEl>
                                              <p:pRg st="1" end="1"/>
                                            </p:txEl>
                                          </p:spTgt>
                                        </p:tgtEl>
                                      </p:cBhvr>
                                    </p:animEffect>
                                    <p:anim calcmode="lin" valueType="num">
                                      <p:cBhvr>
                                        <p:cTn id="8" dur="1000" fill="hold"/>
                                        <p:tgtEl>
                                          <p:spTgt spid="8">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8">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
                                            <p:txEl>
                                              <p:pRg st="2" end="2"/>
                                            </p:txEl>
                                          </p:spTgt>
                                        </p:tgtEl>
                                        <p:attrNameLst>
                                          <p:attrName>style.visibility</p:attrName>
                                        </p:attrNameLst>
                                      </p:cBhvr>
                                      <p:to>
                                        <p:strVal val="visible"/>
                                      </p:to>
                                    </p:set>
                                    <p:animEffect transition="in" filter="fade">
                                      <p:cBhvr>
                                        <p:cTn id="12" dur="1000"/>
                                        <p:tgtEl>
                                          <p:spTgt spid="8">
                                            <p:txEl>
                                              <p:pRg st="2" end="2"/>
                                            </p:txEl>
                                          </p:spTgt>
                                        </p:tgtEl>
                                      </p:cBhvr>
                                    </p:animEffect>
                                    <p:anim calcmode="lin" valueType="num">
                                      <p:cBhvr>
                                        <p:cTn id="13" dur="1000" fill="hold"/>
                                        <p:tgtEl>
                                          <p:spTgt spid="8">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8">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8">
                                            <p:txEl>
                                              <p:pRg st="3" end="3"/>
                                            </p:txEl>
                                          </p:spTgt>
                                        </p:tgtEl>
                                        <p:attrNameLst>
                                          <p:attrName>style.visibility</p:attrName>
                                        </p:attrNameLst>
                                      </p:cBhvr>
                                      <p:to>
                                        <p:strVal val="visible"/>
                                      </p:to>
                                    </p:set>
                                    <p:animEffect transition="in" filter="fade">
                                      <p:cBhvr>
                                        <p:cTn id="17" dur="1000"/>
                                        <p:tgtEl>
                                          <p:spTgt spid="8">
                                            <p:txEl>
                                              <p:pRg st="3" end="3"/>
                                            </p:txEl>
                                          </p:spTgt>
                                        </p:tgtEl>
                                      </p:cBhvr>
                                    </p:animEffect>
                                    <p:anim calcmode="lin" valueType="num">
                                      <p:cBhvr>
                                        <p:cTn id="18" dur="1000" fill="hold"/>
                                        <p:tgtEl>
                                          <p:spTgt spid="8">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8">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8">
                                            <p:txEl>
                                              <p:pRg st="4" end="4"/>
                                            </p:txEl>
                                          </p:spTgt>
                                        </p:tgtEl>
                                        <p:attrNameLst>
                                          <p:attrName>style.visibility</p:attrName>
                                        </p:attrNameLst>
                                      </p:cBhvr>
                                      <p:to>
                                        <p:strVal val="visible"/>
                                      </p:to>
                                    </p:set>
                                    <p:animEffect transition="in" filter="fade">
                                      <p:cBhvr>
                                        <p:cTn id="22" dur="1000"/>
                                        <p:tgtEl>
                                          <p:spTgt spid="8">
                                            <p:txEl>
                                              <p:pRg st="4" end="4"/>
                                            </p:txEl>
                                          </p:spTgt>
                                        </p:tgtEl>
                                      </p:cBhvr>
                                    </p:animEffect>
                                    <p:anim calcmode="lin" valueType="num">
                                      <p:cBhvr>
                                        <p:cTn id="23" dur="1000" fill="hold"/>
                                        <p:tgtEl>
                                          <p:spTgt spid="8">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8">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8">
                                            <p:txEl>
                                              <p:pRg st="5" end="5"/>
                                            </p:txEl>
                                          </p:spTgt>
                                        </p:tgtEl>
                                        <p:attrNameLst>
                                          <p:attrName>style.visibility</p:attrName>
                                        </p:attrNameLst>
                                      </p:cBhvr>
                                      <p:to>
                                        <p:strVal val="visible"/>
                                      </p:to>
                                    </p:set>
                                    <p:animEffect transition="in" filter="fade">
                                      <p:cBhvr>
                                        <p:cTn id="27" dur="1000"/>
                                        <p:tgtEl>
                                          <p:spTgt spid="8">
                                            <p:txEl>
                                              <p:pRg st="5" end="5"/>
                                            </p:txEl>
                                          </p:spTgt>
                                        </p:tgtEl>
                                      </p:cBhvr>
                                    </p:animEffect>
                                    <p:anim calcmode="lin" valueType="num">
                                      <p:cBhvr>
                                        <p:cTn id="28" dur="1000" fill="hold"/>
                                        <p:tgtEl>
                                          <p:spTgt spid="8">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8">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8">
                                            <p:txEl>
                                              <p:pRg st="6" end="6"/>
                                            </p:txEl>
                                          </p:spTgt>
                                        </p:tgtEl>
                                        <p:attrNameLst>
                                          <p:attrName>style.visibility</p:attrName>
                                        </p:attrNameLst>
                                      </p:cBhvr>
                                      <p:to>
                                        <p:strVal val="visible"/>
                                      </p:to>
                                    </p:set>
                                    <p:animEffect transition="in" filter="fade">
                                      <p:cBhvr>
                                        <p:cTn id="32" dur="1000"/>
                                        <p:tgtEl>
                                          <p:spTgt spid="8">
                                            <p:txEl>
                                              <p:pRg st="6" end="6"/>
                                            </p:txEl>
                                          </p:spTgt>
                                        </p:tgtEl>
                                      </p:cBhvr>
                                    </p:animEffect>
                                    <p:anim calcmode="lin" valueType="num">
                                      <p:cBhvr>
                                        <p:cTn id="33" dur="1000" fill="hold"/>
                                        <p:tgtEl>
                                          <p:spTgt spid="8">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8">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33400" y="1458088"/>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8"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片段式搭建</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14" name="文本框 13"/>
          <p:cNvSpPr txBox="1"/>
          <p:nvPr/>
        </p:nvSpPr>
        <p:spPr>
          <a:xfrm>
            <a:off x="6248400" y="1771729"/>
            <a:ext cx="11391132" cy="6863417"/>
          </a:xfrm>
          <a:prstGeom prst="rect">
            <a:avLst/>
          </a:prstGeom>
          <a:noFill/>
        </p:spPr>
        <p:txBody>
          <a:bodyPr wrap="square">
            <a:spAutoFit/>
          </a:bodyPr>
          <a:lstStyle/>
          <a:p>
            <a:pPr algn="l">
              <a:buNone/>
            </a:pPr>
            <a:r>
              <a:rPr lang="zh-CN" altLang="en-US" sz="4000" b="1" dirty="0">
                <a:solidFill>
                  <a:srgbClr val="000000"/>
                </a:solidFill>
                <a:effectLst/>
              </a:rPr>
              <a:t>困境</a:t>
            </a:r>
            <a:endParaRPr lang="zh-CN" altLang="en-US" sz="4000" b="0" dirty="0">
              <a:solidFill>
                <a:srgbClr val="000000"/>
              </a:solidFill>
              <a:effectLst/>
            </a:endParaRPr>
          </a:p>
          <a:p>
            <a:pPr algn="l">
              <a:buNone/>
            </a:pPr>
            <a:r>
              <a:rPr lang="en-US" altLang="zh-CN" sz="4000" b="0" dirty="0">
                <a:solidFill>
                  <a:srgbClr val="000000"/>
                </a:solidFill>
                <a:effectLst/>
              </a:rPr>
              <a:t>I sped home immediately, filled with panic. Seeing Dad in great pain, I was at a loss, my heart heavy with worry.</a:t>
            </a:r>
            <a:endParaRPr lang="en-US" altLang="zh-CN" sz="4000" b="0" dirty="0">
              <a:solidFill>
                <a:srgbClr val="000000"/>
              </a:solidFill>
              <a:effectLst/>
            </a:endParaRPr>
          </a:p>
          <a:p>
            <a:pPr algn="l">
              <a:buNone/>
            </a:pPr>
            <a:r>
              <a:rPr lang="zh-CN" altLang="en-US" sz="4000" b="1" dirty="0">
                <a:solidFill>
                  <a:srgbClr val="000000"/>
                </a:solidFill>
                <a:effectLst/>
              </a:rPr>
              <a:t>善意帮助</a:t>
            </a:r>
            <a:endParaRPr lang="zh-CN" altLang="en-US" sz="4000" b="0" dirty="0">
              <a:solidFill>
                <a:srgbClr val="000000"/>
              </a:solidFill>
              <a:effectLst/>
            </a:endParaRPr>
          </a:p>
          <a:p>
            <a:pPr algn="l">
              <a:buNone/>
            </a:pPr>
            <a:r>
              <a:rPr lang="en-US" altLang="zh-CN" sz="4000" b="0" dirty="0">
                <a:solidFill>
                  <a:srgbClr val="000000"/>
                </a:solidFill>
                <a:effectLst/>
              </a:rPr>
              <a:t>To my surprise, my neighbors were tending him carefully. They comforted him, called the ambulance, and offered generous help.</a:t>
            </a:r>
            <a:endParaRPr lang="en-US" altLang="zh-CN" sz="4000" b="0" dirty="0">
              <a:solidFill>
                <a:srgbClr val="000000"/>
              </a:solidFill>
              <a:effectLst/>
            </a:endParaRPr>
          </a:p>
          <a:p>
            <a:pPr algn="l">
              <a:buNone/>
            </a:pPr>
            <a:r>
              <a:rPr lang="zh-CN" altLang="en-US" sz="4000" b="1" dirty="0">
                <a:solidFill>
                  <a:srgbClr val="000000"/>
                </a:solidFill>
                <a:effectLst/>
              </a:rPr>
              <a:t>感激</a:t>
            </a:r>
            <a:endParaRPr lang="zh-CN" altLang="en-US" sz="4000" b="0" dirty="0">
              <a:solidFill>
                <a:srgbClr val="000000"/>
              </a:solidFill>
              <a:effectLst/>
            </a:endParaRPr>
          </a:p>
          <a:p>
            <a:pPr algn="l">
              <a:buNone/>
            </a:pPr>
            <a:r>
              <a:rPr lang="en-US" altLang="zh-CN" sz="4000" b="0" dirty="0">
                <a:solidFill>
                  <a:srgbClr val="000000"/>
                </a:solidFill>
                <a:effectLst/>
              </a:rPr>
              <a:t>A surge of gratitude filled my heart. I sincerely thanked them for their kindness and timely help.</a:t>
            </a:r>
            <a:endParaRPr lang="en-US" altLang="zh-CN" sz="4000" b="0" dirty="0">
              <a:solidFill>
                <a:srgbClr val="000000"/>
              </a:solidFill>
              <a:effectLst/>
            </a:endParaRPr>
          </a:p>
        </p:txBody>
      </p:sp>
      <p:sp>
        <p:nvSpPr>
          <p:cNvPr id="16" name="文本框 15"/>
          <p:cNvSpPr txBox="1"/>
          <p:nvPr/>
        </p:nvSpPr>
        <p:spPr>
          <a:xfrm>
            <a:off x="6218846" y="1917690"/>
            <a:ext cx="11217729" cy="6460230"/>
          </a:xfrm>
          <a:prstGeom prst="rect">
            <a:avLst/>
          </a:prstGeom>
          <a:solidFill>
            <a:srgbClr val="FF762F"/>
          </a:solidFill>
        </p:spPr>
        <p:txBody>
          <a:bodyPr wrap="square">
            <a:spAutoFit/>
          </a:bodyPr>
          <a:lstStyle/>
          <a:p>
            <a:pPr algn="just">
              <a:lnSpc>
                <a:spcPct val="150000"/>
              </a:lnSpc>
            </a:pPr>
            <a:r>
              <a:rPr lang="en-US" altLang="zh-CN" sz="4000" dirty="0"/>
              <a:t>I sped home immediately, filled with panic. Seeing Dad in great pain, I was </a:t>
            </a:r>
            <a:r>
              <a:rPr lang="en-US" altLang="zh-CN" sz="4000" b="1" dirty="0"/>
              <a:t>at a loss</a:t>
            </a:r>
            <a:r>
              <a:rPr lang="en-US" altLang="zh-CN" sz="4000" dirty="0"/>
              <a:t>, my heart heavy with worry. </a:t>
            </a:r>
            <a:r>
              <a:rPr lang="en-US" altLang="zh-CN" sz="4000" b="1" dirty="0"/>
              <a:t>To my surprise</a:t>
            </a:r>
            <a:r>
              <a:rPr lang="en-US" altLang="zh-CN" sz="4000" dirty="0"/>
              <a:t>, my neighbors were tending him carefully. They comforted him, called the ambulance, and offered generous help. A surge of </a:t>
            </a:r>
            <a:r>
              <a:rPr lang="en-US" altLang="zh-CN" sz="4000" b="1" dirty="0"/>
              <a:t>gratitude</a:t>
            </a:r>
            <a:r>
              <a:rPr lang="en-US" altLang="zh-CN" sz="4000" dirty="0"/>
              <a:t> filled my heart, and I sincerely thanked them for their kindness and timely help.</a:t>
            </a:r>
            <a:endParaRPr lang="zh-CN" altLang="en-US" sz="4000" dirty="0"/>
          </a:p>
        </p:txBody>
      </p:sp>
      <p:sp>
        <p:nvSpPr>
          <p:cNvPr id="17" name="TextBox 8"/>
          <p:cNvSpPr txBox="1"/>
          <p:nvPr/>
        </p:nvSpPr>
        <p:spPr>
          <a:xfrm>
            <a:off x="6625608" y="8515271"/>
            <a:ext cx="10404204" cy="1384290"/>
          </a:xfrm>
          <a:prstGeom prst="rect">
            <a:avLst/>
          </a:prstGeom>
        </p:spPr>
        <p:txBody>
          <a:bodyPr wrap="square"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困境→被帮助→感激</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pic>
        <p:nvPicPr>
          <p:cNvPr id="3" name="图片 2"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animBg="1"/>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27714"/>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22514" y="1866900"/>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4" name="TextBox 8"/>
          <p:cNvSpPr txBox="1"/>
          <p:nvPr/>
        </p:nvSpPr>
        <p:spPr>
          <a:xfrm>
            <a:off x="883779" y="272569"/>
            <a:ext cx="10404204" cy="1384290"/>
          </a:xfrm>
          <a:prstGeom prst="rect">
            <a:avLst/>
          </a:prstGeom>
        </p:spPr>
        <p:txBody>
          <a:bodyPr wrap="square"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困境→被帮助→感激</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6" name="文本框 5"/>
          <p:cNvSpPr txBox="1"/>
          <p:nvPr/>
        </p:nvSpPr>
        <p:spPr>
          <a:xfrm>
            <a:off x="6085881" y="2095500"/>
            <a:ext cx="12202119" cy="6740307"/>
          </a:xfrm>
          <a:prstGeom prst="rect">
            <a:avLst/>
          </a:prstGeom>
          <a:noFill/>
        </p:spPr>
        <p:txBody>
          <a:bodyPr wrap="square">
            <a:spAutoFit/>
          </a:bodyPr>
          <a:lstStyle/>
          <a:p>
            <a:pPr>
              <a:buNone/>
            </a:pPr>
            <a:r>
              <a:rPr lang="zh-CN" altLang="en-US" sz="3600" b="1" dirty="0">
                <a:solidFill>
                  <a:srgbClr val="000000"/>
                </a:solidFill>
                <a:effectLst/>
                <a:latin typeface="ui-sans-serif"/>
              </a:rPr>
              <a:t>困境</a:t>
            </a:r>
            <a:endParaRPr lang="zh-CN" altLang="en-US" sz="3600" dirty="0"/>
          </a:p>
          <a:p>
            <a:pPr>
              <a:buNone/>
            </a:pPr>
            <a:r>
              <a:rPr lang="en-US" altLang="zh-CN" sz="3600" dirty="0"/>
              <a:t>I sped home, seized with panic, only to see my dad sitting on the ground with a painful expression, unable to move.</a:t>
            </a:r>
            <a:endParaRPr lang="en-US" altLang="zh-CN" sz="3600" dirty="0"/>
          </a:p>
          <a:p>
            <a:pPr>
              <a:buNone/>
            </a:pPr>
            <a:endParaRPr lang="en-US" altLang="zh-CN" sz="3600" dirty="0"/>
          </a:p>
          <a:p>
            <a:pPr>
              <a:buNone/>
            </a:pPr>
            <a:r>
              <a:rPr lang="zh-CN" altLang="en-US" sz="3600" b="1" dirty="0">
                <a:solidFill>
                  <a:srgbClr val="000000"/>
                </a:solidFill>
                <a:effectLst/>
                <a:latin typeface="ui-sans-serif"/>
              </a:rPr>
              <a:t>善意帮助</a:t>
            </a:r>
            <a:endParaRPr lang="zh-CN" altLang="en-US" sz="3600" dirty="0"/>
          </a:p>
          <a:p>
            <a:pPr>
              <a:buNone/>
            </a:pPr>
            <a:r>
              <a:rPr lang="en-US" altLang="zh-CN" sz="3600" dirty="0"/>
              <a:t>To my surprise, my neighbors were already there, offering help and calming him down. They had called the ambulance and reassured me everything would be fine.</a:t>
            </a:r>
            <a:endParaRPr lang="en-US" altLang="zh-CN" sz="3600" dirty="0"/>
          </a:p>
          <a:p>
            <a:pPr>
              <a:buNone/>
            </a:pPr>
            <a:endParaRPr lang="en-US" altLang="zh-CN" sz="3600" dirty="0"/>
          </a:p>
          <a:p>
            <a:pPr>
              <a:buNone/>
            </a:pPr>
            <a:r>
              <a:rPr lang="zh-CN" altLang="en-US" sz="3600" b="1" dirty="0">
                <a:solidFill>
                  <a:srgbClr val="000000"/>
                </a:solidFill>
                <a:effectLst/>
                <a:latin typeface="ui-sans-serif"/>
              </a:rPr>
              <a:t>感激</a:t>
            </a:r>
            <a:endParaRPr lang="zh-CN" altLang="en-US" sz="3600" dirty="0"/>
          </a:p>
          <a:p>
            <a:pPr>
              <a:buNone/>
            </a:pPr>
            <a:r>
              <a:rPr lang="en-US" altLang="zh-CN" sz="3600" dirty="0"/>
              <a:t>My nervousness melted into relief and gratitude. I thanked them from the bottom of my heart for their timely help.</a:t>
            </a:r>
            <a:endParaRPr lang="zh-CN" altLang="en-US" sz="3600" dirty="0"/>
          </a:p>
        </p:txBody>
      </p:sp>
      <p:sp>
        <p:nvSpPr>
          <p:cNvPr id="10" name="文本框 9"/>
          <p:cNvSpPr txBox="1"/>
          <p:nvPr/>
        </p:nvSpPr>
        <p:spPr>
          <a:xfrm>
            <a:off x="6085881" y="2133600"/>
            <a:ext cx="12202119" cy="6740307"/>
          </a:xfrm>
          <a:prstGeom prst="rect">
            <a:avLst/>
          </a:prstGeom>
          <a:solidFill>
            <a:srgbClr val="F2F2EF"/>
          </a:solidFill>
        </p:spPr>
        <p:txBody>
          <a:bodyPr wrap="square">
            <a:spAutoFit/>
          </a:bodyPr>
          <a:lstStyle/>
          <a:p>
            <a:pPr>
              <a:buNone/>
            </a:pPr>
            <a:r>
              <a:rPr lang="zh-CN" altLang="en-US" sz="3600" b="1" dirty="0">
                <a:solidFill>
                  <a:srgbClr val="000000"/>
                </a:solidFill>
                <a:effectLst/>
                <a:latin typeface="ui-sans-serif"/>
              </a:rPr>
              <a:t>困境</a:t>
            </a:r>
            <a:endParaRPr lang="zh-CN" altLang="en-US" sz="3600" dirty="0"/>
          </a:p>
          <a:p>
            <a:pPr>
              <a:buNone/>
            </a:pPr>
            <a:r>
              <a:rPr lang="en-US" altLang="zh-CN" sz="3600" dirty="0"/>
              <a:t>On hearing my dad had fallen, I rushed home immediately, my heart pounding with worry.</a:t>
            </a:r>
            <a:endParaRPr lang="en-US" altLang="zh-CN" sz="3600" dirty="0"/>
          </a:p>
          <a:p>
            <a:pPr>
              <a:buNone/>
            </a:pPr>
            <a:endParaRPr lang="en-US" altLang="zh-CN" sz="3600" dirty="0"/>
          </a:p>
          <a:p>
            <a:pPr>
              <a:buNone/>
            </a:pPr>
            <a:r>
              <a:rPr lang="zh-CN" altLang="en-US" sz="3600" b="1" dirty="0">
                <a:solidFill>
                  <a:srgbClr val="000000"/>
                </a:solidFill>
                <a:effectLst/>
                <a:latin typeface="ui-sans-serif"/>
              </a:rPr>
              <a:t>善意帮助</a:t>
            </a:r>
            <a:endParaRPr lang="zh-CN" altLang="en-US" sz="3600" dirty="0"/>
          </a:p>
          <a:p>
            <a:pPr>
              <a:buNone/>
            </a:pPr>
            <a:r>
              <a:rPr lang="en-US" altLang="zh-CN" sz="3600" dirty="0"/>
              <a:t>What unfolded before my eyes was neighbors gently tending to my dad, calling the hospital and keeping him calm.</a:t>
            </a:r>
            <a:endParaRPr lang="en-US" altLang="zh-CN" sz="3600" dirty="0"/>
          </a:p>
          <a:p>
            <a:pPr>
              <a:buNone/>
            </a:pPr>
            <a:endParaRPr lang="en-US" altLang="zh-CN" sz="3600" dirty="0"/>
          </a:p>
          <a:p>
            <a:pPr>
              <a:buNone/>
            </a:pPr>
            <a:r>
              <a:rPr lang="zh-CN" altLang="en-US" sz="3600" b="1" dirty="0">
                <a:solidFill>
                  <a:srgbClr val="000000"/>
                </a:solidFill>
                <a:effectLst/>
                <a:latin typeface="ui-sans-serif"/>
              </a:rPr>
              <a:t>感激</a:t>
            </a:r>
            <a:endParaRPr lang="zh-CN" altLang="en-US" sz="3600" dirty="0"/>
          </a:p>
          <a:p>
            <a:pPr>
              <a:buNone/>
            </a:pPr>
            <a:r>
              <a:rPr lang="en-US" altLang="zh-CN" sz="3600" dirty="0"/>
              <a:t>Tears of gratitude welled up in my eyes. Their care made me feel deeply moved, and I thanked them over and over again.</a:t>
            </a:r>
            <a:endParaRPr lang="en-US" altLang="zh-CN" sz="3600" dirty="0"/>
          </a:p>
          <a:p>
            <a:pPr>
              <a:buNone/>
            </a:pPr>
            <a:endParaRPr lang="zh-CN" altLang="en-US" sz="3600" dirty="0"/>
          </a:p>
        </p:txBody>
      </p:sp>
      <p:pic>
        <p:nvPicPr>
          <p:cNvPr id="3" name="图片 2"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barn(inVertical)">
                                      <p:cBhvr>
                                        <p:cTn id="1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27714"/>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33400" y="1458088"/>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8"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片段式搭建</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14" name="文本框 13"/>
          <p:cNvSpPr txBox="1"/>
          <p:nvPr/>
        </p:nvSpPr>
        <p:spPr>
          <a:xfrm>
            <a:off x="5943600" y="1650990"/>
            <a:ext cx="12039600" cy="7478970"/>
          </a:xfrm>
          <a:prstGeom prst="rect">
            <a:avLst/>
          </a:prstGeom>
          <a:noFill/>
        </p:spPr>
        <p:txBody>
          <a:bodyPr wrap="square">
            <a:spAutoFit/>
          </a:bodyPr>
          <a:lstStyle/>
          <a:p>
            <a:r>
              <a:rPr lang="zh-CN" altLang="en-US" sz="3200" b="1" dirty="0">
                <a:solidFill>
                  <a:srgbClr val="000000"/>
                </a:solidFill>
              </a:rPr>
              <a:t>情绪反转</a:t>
            </a:r>
            <a:endParaRPr lang="zh-CN" altLang="en-US" sz="3200" b="1" dirty="0">
              <a:solidFill>
                <a:srgbClr val="000000"/>
              </a:solidFill>
            </a:endParaRPr>
          </a:p>
          <a:p>
            <a:r>
              <a:rPr lang="en-US" altLang="zh-CN" sz="3200" dirty="0">
                <a:solidFill>
                  <a:srgbClr val="000000"/>
                </a:solidFill>
              </a:rPr>
              <a:t>My previous unease and misunderstanding of the neighbors gradually gave way to deep warmth and guilt. I had once thought their curiosity was annoying, but now I realized it was actually a form of sincere care.</a:t>
            </a:r>
            <a:endParaRPr lang="en-US" altLang="zh-CN" sz="3200" dirty="0">
              <a:solidFill>
                <a:srgbClr val="000000"/>
              </a:solidFill>
            </a:endParaRPr>
          </a:p>
          <a:p>
            <a:r>
              <a:rPr lang="zh-CN" altLang="en-US" sz="3200" b="1" dirty="0">
                <a:solidFill>
                  <a:srgbClr val="000000"/>
                </a:solidFill>
              </a:rPr>
              <a:t>危机解除</a:t>
            </a:r>
            <a:endParaRPr lang="zh-CN" altLang="en-US" sz="3200" b="1" dirty="0">
              <a:solidFill>
                <a:srgbClr val="000000"/>
              </a:solidFill>
            </a:endParaRPr>
          </a:p>
          <a:p>
            <a:r>
              <a:rPr lang="en-US" altLang="zh-CN" sz="3200" dirty="0">
                <a:solidFill>
                  <a:srgbClr val="000000"/>
                </a:solidFill>
              </a:rPr>
              <a:t>Thankfully, Dad’s injury turned out to be just a pulled muscle. After a short stay in the hospital, he was discharged safe and sound, with the doctor saying he would recover soon. The heavy burden on my shoulders finally lifted.</a:t>
            </a:r>
            <a:endParaRPr lang="en-US" altLang="zh-CN" sz="3200" dirty="0">
              <a:solidFill>
                <a:srgbClr val="000000"/>
              </a:solidFill>
            </a:endParaRPr>
          </a:p>
          <a:p>
            <a:r>
              <a:rPr lang="zh-CN" altLang="en-US" sz="3200" b="1" dirty="0">
                <a:solidFill>
                  <a:srgbClr val="000000"/>
                </a:solidFill>
              </a:rPr>
              <a:t>内心成长</a:t>
            </a:r>
            <a:endParaRPr lang="zh-CN" altLang="en-US" sz="3200" b="1" dirty="0">
              <a:solidFill>
                <a:srgbClr val="000000"/>
              </a:solidFill>
            </a:endParaRPr>
          </a:p>
          <a:p>
            <a:r>
              <a:rPr lang="en-US" altLang="zh-CN" sz="3200" dirty="0">
                <a:solidFill>
                  <a:srgbClr val="000000"/>
                </a:solidFill>
              </a:rPr>
              <a:t>From then on, I completely changed my attitude. I no longer minded living close to my students, and even began to enjoy their greetings and visits. This experience taught me that kindness is often hidden in the most unexpected places, and trust and care are the best bonds between people.</a:t>
            </a:r>
            <a:endParaRPr lang="en-US" altLang="zh-CN" sz="3200" dirty="0">
              <a:solidFill>
                <a:srgbClr val="000000"/>
              </a:solidFill>
            </a:endParaRPr>
          </a:p>
        </p:txBody>
      </p:sp>
      <p:sp>
        <p:nvSpPr>
          <p:cNvPr id="17" name="TextBox 8"/>
          <p:cNvSpPr txBox="1"/>
          <p:nvPr/>
        </p:nvSpPr>
        <p:spPr>
          <a:xfrm>
            <a:off x="6085881" y="8838850"/>
            <a:ext cx="10404204" cy="1384290"/>
          </a:xfrm>
          <a:prstGeom prst="rect">
            <a:avLst/>
          </a:prstGeom>
        </p:spPr>
        <p:txBody>
          <a:bodyPr wrap="square"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反转→结局→成长</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3" name="文本框 2"/>
          <p:cNvSpPr txBox="1"/>
          <p:nvPr/>
        </p:nvSpPr>
        <p:spPr>
          <a:xfrm>
            <a:off x="5943600" y="1908393"/>
            <a:ext cx="12039600" cy="6740307"/>
          </a:xfrm>
          <a:prstGeom prst="rect">
            <a:avLst/>
          </a:prstGeom>
          <a:solidFill>
            <a:srgbClr val="FF762F"/>
          </a:solidFill>
        </p:spPr>
        <p:txBody>
          <a:bodyPr wrap="square">
            <a:spAutoFit/>
          </a:bodyPr>
          <a:lstStyle/>
          <a:p>
            <a:pPr algn="just"/>
            <a:r>
              <a:rPr lang="en-US" altLang="zh-CN" sz="3600" dirty="0"/>
              <a:t>My previous unease and misunderstanding of the neighbors gradually </a:t>
            </a:r>
            <a:r>
              <a:rPr lang="en-US" altLang="zh-CN" sz="3600" b="1" dirty="0"/>
              <a:t>gave way to </a:t>
            </a:r>
            <a:r>
              <a:rPr lang="en-US" altLang="zh-CN" sz="3600" dirty="0"/>
              <a:t>deep warmth and guilt. I had once thought their curiosity was annoying, but now I realized it was actually a form of sincere care. </a:t>
            </a:r>
            <a:r>
              <a:rPr lang="en-US" altLang="zh-CN" sz="3600" b="1" dirty="0"/>
              <a:t>Thankfully</a:t>
            </a:r>
            <a:r>
              <a:rPr lang="en-US" altLang="zh-CN" sz="3600" dirty="0"/>
              <a:t>, Dad’s injury turned out to be just a pulled muscle. After a short stay in the hospital, he was discharged safe and sound, with the doctor saying he would recover soon. The heavy burden on my shoulders finally lifted. </a:t>
            </a:r>
            <a:r>
              <a:rPr lang="en-US" altLang="zh-CN" sz="3600" b="1" dirty="0"/>
              <a:t>From then on, I completely changed my attitude. </a:t>
            </a:r>
            <a:r>
              <a:rPr lang="en-US" altLang="zh-CN" sz="3600" dirty="0"/>
              <a:t>I no longer minded living close to my students, and even began to enjoy their greetings and visits. This experience taught me that kindness is often hidden in the most unexpected places, and trust and care are the best bonds between people.</a:t>
            </a:r>
            <a:endParaRPr lang="zh-CN" altLang="en-US" sz="3600" dirty="0"/>
          </a:p>
        </p:txBody>
      </p:sp>
      <p:pic>
        <p:nvPicPr>
          <p:cNvPr id="4" name="图片 3"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barn(inVertical)">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27714"/>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22514" y="1866900"/>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3" name="TextBox 8"/>
          <p:cNvSpPr txBox="1"/>
          <p:nvPr/>
        </p:nvSpPr>
        <p:spPr>
          <a:xfrm>
            <a:off x="685800" y="278734"/>
            <a:ext cx="10404204" cy="1384290"/>
          </a:xfrm>
          <a:prstGeom prst="rect">
            <a:avLst/>
          </a:prstGeom>
        </p:spPr>
        <p:txBody>
          <a:bodyPr wrap="square"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反转→结局→成长</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8" name="文本框 7"/>
          <p:cNvSpPr txBox="1"/>
          <p:nvPr/>
        </p:nvSpPr>
        <p:spPr>
          <a:xfrm>
            <a:off x="6123981" y="2476500"/>
            <a:ext cx="11674162" cy="5632311"/>
          </a:xfrm>
          <a:prstGeom prst="rect">
            <a:avLst/>
          </a:prstGeom>
          <a:noFill/>
        </p:spPr>
        <p:txBody>
          <a:bodyPr wrap="square">
            <a:spAutoFit/>
          </a:bodyPr>
          <a:lstStyle/>
          <a:p>
            <a:pPr>
              <a:buNone/>
            </a:pPr>
            <a:r>
              <a:rPr lang="zh-CN" altLang="en-US" sz="3600" b="1" dirty="0">
                <a:solidFill>
                  <a:srgbClr val="000000"/>
                </a:solidFill>
                <a:effectLst/>
                <a:latin typeface="ui-sans-serif"/>
              </a:rPr>
              <a:t>情绪反转</a:t>
            </a:r>
            <a:endParaRPr lang="zh-CN" altLang="en-US" sz="3600" dirty="0"/>
          </a:p>
          <a:p>
            <a:pPr>
              <a:buNone/>
            </a:pPr>
            <a:r>
              <a:rPr lang="en-US" altLang="zh-CN" sz="3600" dirty="0"/>
              <a:t>I felt ashamed of my cold attitude before. The “curious eyes” I had hated turned out to be my dad’s guardian angels.</a:t>
            </a:r>
            <a:endParaRPr lang="en-US" altLang="zh-CN" sz="3600" dirty="0"/>
          </a:p>
          <a:p>
            <a:pPr>
              <a:buNone/>
            </a:pPr>
            <a:r>
              <a:rPr lang="zh-CN" altLang="en-US" sz="3600" b="1" dirty="0">
                <a:solidFill>
                  <a:srgbClr val="000000"/>
                </a:solidFill>
                <a:effectLst/>
                <a:latin typeface="ui-sans-serif"/>
              </a:rPr>
              <a:t>危机解除</a:t>
            </a:r>
            <a:endParaRPr lang="zh-CN" altLang="en-US" sz="3600" dirty="0"/>
          </a:p>
          <a:p>
            <a:pPr>
              <a:buNone/>
            </a:pPr>
            <a:r>
              <a:rPr lang="en-US" altLang="zh-CN" sz="3600" dirty="0"/>
              <a:t>Thankfully, Dad’s injury was not serious. After treatment, he was discharged safe and sound, with no lasting damage.</a:t>
            </a:r>
            <a:endParaRPr lang="en-US" altLang="zh-CN" sz="3600" dirty="0"/>
          </a:p>
          <a:p>
            <a:pPr>
              <a:buNone/>
            </a:pPr>
            <a:r>
              <a:rPr lang="zh-CN" altLang="en-US" sz="3600" b="1" dirty="0">
                <a:solidFill>
                  <a:srgbClr val="000000"/>
                </a:solidFill>
                <a:effectLst/>
                <a:latin typeface="ui-sans-serif"/>
              </a:rPr>
              <a:t>内心成长</a:t>
            </a:r>
            <a:endParaRPr lang="zh-CN" altLang="en-US" sz="3600" dirty="0"/>
          </a:p>
          <a:p>
            <a:pPr>
              <a:buNone/>
            </a:pPr>
            <a:r>
              <a:rPr lang="en-US" altLang="zh-CN" sz="3600" dirty="0"/>
              <a:t>This experience completely changed my mind. I learned that kindness is often hidden in unexpected places, and living close to my students was not a burden but a blessing.</a:t>
            </a:r>
            <a:endParaRPr lang="zh-CN" altLang="en-US" sz="3600" dirty="0"/>
          </a:p>
        </p:txBody>
      </p:sp>
      <p:sp>
        <p:nvSpPr>
          <p:cNvPr id="11" name="文本框 10"/>
          <p:cNvSpPr txBox="1"/>
          <p:nvPr/>
        </p:nvSpPr>
        <p:spPr>
          <a:xfrm>
            <a:off x="6096766" y="2324100"/>
            <a:ext cx="12038834" cy="6186309"/>
          </a:xfrm>
          <a:prstGeom prst="rect">
            <a:avLst/>
          </a:prstGeom>
          <a:solidFill>
            <a:srgbClr val="F2F2EF"/>
          </a:solidFill>
        </p:spPr>
        <p:txBody>
          <a:bodyPr wrap="square">
            <a:spAutoFit/>
          </a:bodyPr>
          <a:lstStyle/>
          <a:p>
            <a:pPr>
              <a:buNone/>
            </a:pPr>
            <a:r>
              <a:rPr lang="zh-CN" altLang="en-US" sz="3600" b="1" dirty="0">
                <a:solidFill>
                  <a:srgbClr val="000000"/>
                </a:solidFill>
                <a:effectLst/>
                <a:latin typeface="ui-sans-serif"/>
              </a:rPr>
              <a:t>情绪反转</a:t>
            </a:r>
            <a:endParaRPr lang="zh-CN" altLang="en-US" sz="3600" dirty="0"/>
          </a:p>
          <a:p>
            <a:pPr>
              <a:buNone/>
            </a:pPr>
            <a:r>
              <a:rPr lang="en-US" altLang="zh-CN" sz="3600" dirty="0"/>
              <a:t>My earlier anger and impatience gushed away like water down a plughole. The neighbors’ kindness bridged the gap between our hearts.</a:t>
            </a:r>
            <a:endParaRPr lang="en-US" altLang="zh-CN" sz="3600" dirty="0"/>
          </a:p>
          <a:p>
            <a:pPr>
              <a:buNone/>
            </a:pPr>
            <a:r>
              <a:rPr lang="zh-CN" altLang="en-US" sz="3600" b="1" dirty="0">
                <a:solidFill>
                  <a:srgbClr val="000000"/>
                </a:solidFill>
                <a:effectLst/>
                <a:latin typeface="ui-sans-serif"/>
              </a:rPr>
              <a:t>危机解除</a:t>
            </a:r>
            <a:endParaRPr lang="zh-CN" altLang="en-US" sz="3600" dirty="0"/>
          </a:p>
          <a:p>
            <a:pPr>
              <a:buNone/>
            </a:pPr>
            <a:r>
              <a:rPr lang="en-US" altLang="zh-CN" sz="3600" dirty="0"/>
              <a:t>Dad recovered quickly, and we even received many gifts and well-wishes from the community.</a:t>
            </a:r>
            <a:endParaRPr lang="en-US" altLang="zh-CN" sz="3600" dirty="0"/>
          </a:p>
          <a:p>
            <a:pPr>
              <a:buNone/>
            </a:pPr>
            <a:r>
              <a:rPr lang="zh-CN" altLang="en-US" sz="3600" b="1" dirty="0">
                <a:solidFill>
                  <a:srgbClr val="000000"/>
                </a:solidFill>
                <a:effectLst/>
                <a:latin typeface="ui-sans-serif"/>
              </a:rPr>
              <a:t>内心成长</a:t>
            </a:r>
            <a:endParaRPr lang="zh-CN" altLang="en-US" sz="3600" dirty="0"/>
          </a:p>
          <a:p>
            <a:pPr>
              <a:buNone/>
            </a:pPr>
            <a:r>
              <a:rPr lang="en-US" altLang="zh-CN" sz="3600" dirty="0"/>
              <a:t>I no longer minded my students’ presence in my life. Instead, I cherished the harmonious bond we shared, knowing that trust and care are the best things in life.</a:t>
            </a:r>
            <a:endParaRPr lang="zh-CN" altLang="en-US" sz="3600" dirty="0"/>
          </a:p>
        </p:txBody>
      </p:sp>
      <p:pic>
        <p:nvPicPr>
          <p:cNvPr id="4" name="图片 3"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barn(inVertical)">
                                      <p:cBhvr>
                                        <p:cTn id="13" dur="500"/>
                                        <p:tgtEl>
                                          <p:spTgt spid="8"/>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10001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457200"/>
            <a:ext cx="50800" cy="889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a:spLocks noChangeArrowheads="1"/>
          </p:cNvSpPr>
          <p:nvPr/>
        </p:nvSpPr>
        <p:spPr bwMode="auto">
          <a:xfrm>
            <a:off x="633385" y="142131"/>
            <a:ext cx="17021230" cy="100027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lvl1pPr indent="266700"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a:t>
            </a:r>
            <a:r>
              <a:rPr kumimoji="0" lang="en-US" altLang="zh-CN" sz="2800" b="1" i="0" u="none" strike="noStrike" cap="none" normalizeH="0" baseline="0" dirty="0">
                <a:ln>
                  <a:noFill/>
                </a:ln>
                <a:solidFill>
                  <a:srgbClr val="000000"/>
                </a:solidFill>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2024</a:t>
            </a:r>
            <a:r>
              <a:rPr kumimoji="0" lang="zh-CN" altLang="en-US" sz="2800" b="1" i="0" u="none" strike="noStrike" cap="none" normalizeH="0" baseline="0" dirty="0">
                <a:ln>
                  <a:noFill/>
                </a:ln>
                <a:solidFill>
                  <a:srgbClr val="000000"/>
                </a:solidFill>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新课标</a:t>
            </a:r>
            <a:r>
              <a:rPr kumimoji="0" lang="en-US" altLang="zh-CN" sz="2800" b="1" i="0" u="none" strike="noStrike" cap="none" normalizeH="0" baseline="0" dirty="0" err="1">
                <a:ln>
                  <a:noFill/>
                </a:ln>
                <a:solidFill>
                  <a:srgbClr val="000000"/>
                </a:solidFill>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ⅠⅠ</a:t>
            </a:r>
            <a:r>
              <a:rPr kumimoji="0" lang="zh-CN" altLang="en-US" sz="2800" b="1" i="0" u="none" strike="noStrike" cap="none" normalizeH="0" baseline="0" dirty="0">
                <a:ln>
                  <a:noFill/>
                </a:ln>
                <a:solidFill>
                  <a:srgbClr val="000000"/>
                </a:solidFill>
                <a:effectLst/>
                <a:highlight>
                  <a:srgbClr val="FFFF00"/>
                </a:highlight>
                <a:latin typeface="Calibri" panose="020F0502020204030204" pitchFamily="34" charset="0"/>
                <a:ea typeface="宋体" panose="02010600030101010101" pitchFamily="2" charset="-122"/>
                <a:cs typeface="Times New Roman" panose="02020603050405020304" pitchFamily="18" charset="0"/>
              </a:rPr>
              <a:t>卷</a:t>
            </a: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】I met Gunter on a cold, wet and unforgettable evening in September. I had planned to fly to Vienna and take a bus to Prague for a conference. Due to a big storm, my flight had been delayed by an hour and a half. I touched down in Vienna just 30 minutes before the departure of the last bus to Prague. The moment I got off the plane, I ran like crazy through the airport building and jumped into the first taxi on the rank without a second thought.</a:t>
            </a:r>
            <a:endPar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That was when I met Gunter. I told him where I was going, but he said he hadn't heard of the bus station. I thought my pronunciation was the problem, so I explained again more slowly, but he still looked confused. When I was about to give up, Gunter fished out his little phone and rang up a friend. After a heated discussion that lasted for what seemed like a century, Gunter put his phone down and started the car.</a:t>
            </a:r>
            <a:endParaRPr kumimoji="0" lang="en-US" altLang="zh-CN"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Finally, with just two minutes to spare we rolled into the bus station. Thankfully, there was a long queue (</a:t>
            </a: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队列</a:t>
            </a: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still waiting to board the bus. Gunter parked the taxi behind the bus, turned around, and looked at me with a big smile on his face. "We made it," he said.</a:t>
            </a:r>
            <a:endParaRPr kumimoji="0" lang="en-US" altLang="zh-CN"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Just then I </a:t>
            </a:r>
            <a:r>
              <a:rPr kumimoji="0" lang="en-US" altLang="zh-CN" sz="2800" b="0" i="0" u="none" strike="noStrike" cap="none" normalizeH="0" baseline="0" dirty="0" err="1">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realised</a:t>
            </a: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 that I had zero cash in my wallet. I flashed him an apologetic smile as I pulled out my Portuguese bankcard. He tried it several times, but the card machine just did not play along. A feeling of helplessness washed over me as I saw the bus queue thinning out.</a:t>
            </a:r>
            <a:endParaRPr kumimoji="0" lang="en-US" altLang="zh-CN"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At this moment, Gunter pointed towards the waiting hall of the bus station. There, at the entrance, was a cash machine. I jumped out of the car, made a mad run for the machine, and popped my card in, only to read the message: "Out of order. Sorry."</a:t>
            </a:r>
            <a:endParaRPr kumimoji="0" lang="en-US" altLang="zh-CN"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注意：</a:t>
            </a:r>
            <a:endParaRPr kumimoji="0" lang="zh-CN" altLang="en-US"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a:t>
            </a: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）续写词数应为</a:t>
            </a: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150</a:t>
            </a: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个左右；</a:t>
            </a:r>
            <a:endParaRPr kumimoji="0" lang="zh-CN" altLang="en-US"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2800" b="0" i="0" u="none" strike="noStrike" cap="none" normalizeH="0" baseline="0" dirty="0">
                <a:ln>
                  <a:noFill/>
                </a:ln>
                <a:solidFill>
                  <a:srgbClr val="000000"/>
                </a:solidFill>
                <a:effectLst/>
                <a:latin typeface="Calibri" panose="020F0502020204030204" pitchFamily="34" charset="0"/>
                <a:ea typeface="宋体" panose="02010600030101010101" pitchFamily="2" charset="-122"/>
                <a:cs typeface="Times New Roman" panose="02020603050405020304" pitchFamily="18" charset="0"/>
              </a:rPr>
              <a:t>2</a:t>
            </a:r>
            <a:r>
              <a:rPr kumimoji="0" lang="zh-CN" altLang="en-US" sz="2800" b="0" i="0" u="none" strike="noStrike" cap="none" normalizeH="0" baseline="0" dirty="0">
                <a:ln>
                  <a:noFill/>
                </a:ln>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）请按如下格式在答题纸的相应位置作答。</a:t>
            </a:r>
            <a:endParaRPr kumimoji="0" lang="zh-CN" altLang="en-US" sz="2800" b="0" i="0" u="none" strike="noStrike" cap="none" normalizeH="0" baseline="0" dirty="0">
              <a:ln>
                <a:noFill/>
              </a:ln>
              <a:solidFill>
                <a:schemeClr val="tx1"/>
              </a:solidFill>
              <a:effectLst/>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3000" b="0" i="0" u="none" strike="noStrike" cap="none" normalizeH="0" baseline="0" dirty="0">
                <a:ln>
                  <a:noFill/>
                </a:ln>
                <a:solidFill>
                  <a:srgbClr val="000000"/>
                </a:solidFill>
                <a:effectLst/>
                <a:latin typeface="+mn-lt"/>
                <a:ea typeface="宋体" panose="02010600030101010101" pitchFamily="2" charset="-122"/>
                <a:cs typeface="Times New Roman" panose="02020603050405020304" pitchFamily="18" charset="0"/>
              </a:rPr>
              <a:t>I ran back to Gunter and told him the bad news.</a:t>
            </a:r>
            <a:endParaRPr kumimoji="0" lang="en-US" altLang="zh-CN" sz="3000" b="0" i="0" u="none" strike="noStrike" cap="none" normalizeH="0" baseline="0" dirty="0">
              <a:ln>
                <a:noFill/>
              </a:ln>
              <a:solidFill>
                <a:srgbClr val="000000"/>
              </a:solidFill>
              <a:effectLst/>
              <a:latin typeface="+mn-lt"/>
              <a:ea typeface="宋体" panose="02010600030101010101" pitchFamily="2" charset="-122"/>
              <a:cs typeface="Times New Roman" panose="02020603050405020304" pitchFamily="18" charset="0"/>
            </a:endParaRPr>
          </a:p>
          <a:p>
            <a:pPr marL="0" marR="0" lvl="0" indent="266700" algn="l" defTabSz="914400" rtl="0" eaLnBrk="0" fontAlgn="ctr" latinLnBrk="0" hangingPunct="0">
              <a:lnSpc>
                <a:spcPct val="100000"/>
              </a:lnSpc>
              <a:spcBef>
                <a:spcPct val="0"/>
              </a:spcBef>
              <a:spcAft>
                <a:spcPct val="0"/>
              </a:spcAft>
              <a:buClrTx/>
              <a:buSzTx/>
              <a:buFontTx/>
              <a:buNone/>
            </a:pPr>
            <a:r>
              <a:rPr kumimoji="0" lang="en-US" altLang="zh-CN" sz="3000" b="0" i="0" u="none" strike="noStrike" cap="none" normalizeH="0" baseline="0" dirty="0">
                <a:ln>
                  <a:noFill/>
                </a:ln>
                <a:solidFill>
                  <a:schemeClr val="tx1"/>
                </a:solidFill>
                <a:effectLst/>
                <a:latin typeface="+mn-lt"/>
              </a:rPr>
              <a:t>Four days later, when I was back in Vienna, I called Gunter as promised.</a:t>
            </a:r>
            <a:endParaRPr kumimoji="0" lang="en-US" altLang="zh-CN" sz="3000" b="0" i="0" u="none" strike="noStrike" cap="none" normalizeH="0" baseline="0" dirty="0">
              <a:ln>
                <a:noFill/>
              </a:ln>
              <a:solidFill>
                <a:schemeClr val="tx1"/>
              </a:solidFill>
              <a:effectLst/>
              <a:latin typeface="+mn-lt"/>
            </a:endParaRPr>
          </a:p>
        </p:txBody>
      </p:sp>
      <p:pic>
        <p:nvPicPr>
          <p:cNvPr id="7" name="图片 6"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990600" y="522892"/>
          <a:ext cx="16306800" cy="9241216"/>
        </p:xfrm>
        <a:graphic>
          <a:graphicData uri="http://schemas.openxmlformats.org/drawingml/2006/table">
            <a:tbl>
              <a:tblPr>
                <a:tableStyleId>{B301B821-A1FF-4177-AEE7-76D212191A09}</a:tableStyleId>
              </a:tblPr>
              <a:tblGrid>
                <a:gridCol w="2158253"/>
                <a:gridCol w="14148547"/>
              </a:tblGrid>
              <a:tr h="356132">
                <a:tc>
                  <a:txBody>
                    <a:bodyPr/>
                    <a:lstStyle/>
                    <a:p>
                      <a:pPr algn="ctr">
                        <a:buNone/>
                      </a:pPr>
                      <a:r>
                        <a:rPr lang="en-US" sz="3200" b="1" dirty="0">
                          <a:effectLst/>
                        </a:rPr>
                        <a:t>Elements</a:t>
                      </a:r>
                      <a:endParaRPr lang="en-US" sz="3200" b="1" dirty="0">
                        <a:effectLst/>
                      </a:endParaRPr>
                    </a:p>
                  </a:txBody>
                  <a:tcPr marL="2073" marR="2073" marT="2073" marB="2073" anchor="ctr"/>
                </a:tc>
                <a:tc>
                  <a:txBody>
                    <a:bodyPr/>
                    <a:lstStyle/>
                    <a:p>
                      <a:pPr algn="ctr">
                        <a:buNone/>
                      </a:pPr>
                      <a:r>
                        <a:rPr lang="en-US" sz="3200" b="1" dirty="0">
                          <a:effectLst/>
                        </a:rPr>
                        <a:t>Content</a:t>
                      </a:r>
                      <a:endParaRPr lang="en-US" sz="3200" b="1" dirty="0">
                        <a:effectLst/>
                      </a:endParaRPr>
                    </a:p>
                  </a:txBody>
                  <a:tcPr marL="2073" marR="2073" marT="2073" marB="2073" anchor="ctr"/>
                </a:tc>
              </a:tr>
              <a:tr h="840501">
                <a:tc>
                  <a:txBody>
                    <a:bodyPr/>
                    <a:lstStyle/>
                    <a:p>
                      <a:pPr algn="ctr">
                        <a:buNone/>
                      </a:pPr>
                      <a:r>
                        <a:rPr lang="en-US" sz="3200" b="1">
                          <a:effectLst/>
                        </a:rPr>
                        <a:t>Time</a:t>
                      </a:r>
                      <a:endParaRPr lang="en-US" sz="3200">
                        <a:effectLst/>
                      </a:endParaRPr>
                    </a:p>
                  </a:txBody>
                  <a:tcPr marL="2073" marR="2073" marT="2073" marB="2073" anchor="ctr"/>
                </a:tc>
                <a:tc>
                  <a:txBody>
                    <a:bodyPr/>
                    <a:lstStyle/>
                    <a:p>
                      <a:pPr algn="l">
                        <a:buNone/>
                      </a:pPr>
                      <a:r>
                        <a:rPr lang="en-US" sz="3200" dirty="0">
                          <a:effectLst/>
                        </a:rPr>
                        <a:t>A cold, wet evening in September → Four days later</a:t>
                      </a:r>
                      <a:endParaRPr lang="en-US" sz="3200" dirty="0">
                        <a:effectLst/>
                      </a:endParaRPr>
                    </a:p>
                  </a:txBody>
                  <a:tcPr marL="2073" marR="2073" marT="2073" marB="2073" anchor="ctr"/>
                </a:tc>
              </a:tr>
              <a:tr h="899355">
                <a:tc>
                  <a:txBody>
                    <a:bodyPr/>
                    <a:lstStyle/>
                    <a:p>
                      <a:pPr algn="ctr">
                        <a:buNone/>
                      </a:pPr>
                      <a:r>
                        <a:rPr lang="en-US" sz="3200" b="1" dirty="0">
                          <a:effectLst/>
                        </a:rPr>
                        <a:t>Place</a:t>
                      </a:r>
                      <a:endParaRPr lang="en-US" sz="3200" dirty="0">
                        <a:effectLst/>
                      </a:endParaRPr>
                    </a:p>
                  </a:txBody>
                  <a:tcPr marL="2073" marR="2073" marT="2073" marB="2073" anchor="ctr"/>
                </a:tc>
                <a:tc>
                  <a:txBody>
                    <a:bodyPr/>
                    <a:lstStyle/>
                    <a:p>
                      <a:pPr algn="l">
                        <a:buNone/>
                      </a:pPr>
                      <a:r>
                        <a:rPr lang="en-US" sz="3200" dirty="0">
                          <a:effectLst/>
                        </a:rPr>
                        <a:t>Vienna Airport → Taxi → Bus Station → Back in Vienna</a:t>
                      </a:r>
                      <a:endParaRPr lang="en-US" sz="3200" dirty="0">
                        <a:effectLst/>
                      </a:endParaRPr>
                    </a:p>
                  </a:txBody>
                  <a:tcPr marL="2073" marR="2073" marT="2073" marB="2073" anchor="ctr"/>
                </a:tc>
              </a:tr>
              <a:tr h="1201383">
                <a:tc>
                  <a:txBody>
                    <a:bodyPr/>
                    <a:lstStyle/>
                    <a:p>
                      <a:pPr algn="ctr">
                        <a:buNone/>
                      </a:pPr>
                      <a:r>
                        <a:rPr lang="en-US" sz="3200" b="1">
                          <a:effectLst/>
                        </a:rPr>
                        <a:t>Characters</a:t>
                      </a:r>
                      <a:endParaRPr lang="en-US" sz="3200">
                        <a:effectLst/>
                      </a:endParaRPr>
                    </a:p>
                  </a:txBody>
                  <a:tcPr marL="2073" marR="2073" marT="2073" marB="2073" anchor="ctr"/>
                </a:tc>
                <a:tc>
                  <a:txBody>
                    <a:bodyPr/>
                    <a:lstStyle/>
                    <a:p>
                      <a:pPr algn="l">
                        <a:buNone/>
                      </a:pPr>
                      <a:r>
                        <a:rPr lang="en-US" sz="3200" dirty="0">
                          <a:effectLst/>
                        </a:rPr>
                        <a:t>I, taxi driver Gunter</a:t>
                      </a:r>
                      <a:endParaRPr lang="en-US" sz="3200" dirty="0">
                        <a:effectLst/>
                      </a:endParaRPr>
                    </a:p>
                  </a:txBody>
                  <a:tcPr marL="2073" marR="2073" marT="2073" marB="2073" anchor="ctr"/>
                </a:tc>
              </a:tr>
              <a:tr h="2019450">
                <a:tc>
                  <a:txBody>
                    <a:bodyPr/>
                    <a:lstStyle/>
                    <a:p>
                      <a:pPr algn="ctr">
                        <a:buNone/>
                      </a:pPr>
                      <a:r>
                        <a:rPr lang="en-US" sz="3200" b="1">
                          <a:effectLst/>
                        </a:rPr>
                        <a:t>Cause</a:t>
                      </a:r>
                      <a:endParaRPr lang="en-US" sz="3200">
                        <a:effectLst/>
                      </a:endParaRPr>
                    </a:p>
                  </a:txBody>
                  <a:tcPr marL="2073" marR="2073" marT="2073" marB="2073" anchor="ctr"/>
                </a:tc>
                <a:tc>
                  <a:txBody>
                    <a:bodyPr/>
                    <a:lstStyle/>
                    <a:p>
                      <a:pPr algn="l">
                        <a:buNone/>
                      </a:pPr>
                      <a:r>
                        <a:rPr lang="en-US" sz="3200" dirty="0">
                          <a:effectLst/>
                        </a:rPr>
                        <a:t>I was already stressed and anxious. My flight was delayed, and I was in a mad rush to catch the last bus to Prague. I also felt unsure about Gunter at first, worried about the language barrier and the tight schedule.</a:t>
                      </a:r>
                      <a:endParaRPr lang="en-US" sz="3200" dirty="0">
                        <a:effectLst/>
                      </a:endParaRPr>
                    </a:p>
                  </a:txBody>
                  <a:tcPr marL="2073" marR="2073" marT="2073" marB="2073" anchor="ctr"/>
                </a:tc>
              </a:tr>
              <a:tr h="1515811">
                <a:tc>
                  <a:txBody>
                    <a:bodyPr/>
                    <a:lstStyle/>
                    <a:p>
                      <a:pPr algn="ctr">
                        <a:buNone/>
                      </a:pPr>
                      <a:r>
                        <a:rPr lang="en-US" sz="3200" b="1" dirty="0">
                          <a:effectLst/>
                        </a:rPr>
                        <a:t>Process</a:t>
                      </a:r>
                      <a:endParaRPr lang="en-US" sz="3200" dirty="0">
                        <a:effectLst/>
                      </a:endParaRPr>
                    </a:p>
                  </a:txBody>
                  <a:tcPr marL="2073" marR="2073" marT="2073" marB="2073" anchor="ctr"/>
                </a:tc>
                <a:tc>
                  <a:txBody>
                    <a:bodyPr/>
                    <a:lstStyle/>
                    <a:p>
                      <a:pPr algn="l">
                        <a:buNone/>
                      </a:pPr>
                      <a:r>
                        <a:rPr lang="en-US" sz="3200" dirty="0">
                          <a:effectLst/>
                        </a:rPr>
                        <a:t>I barely made it to the bus station, but then everything fell apart. I had no cash, my bankcard wouldn’t work, and the ATM was out of order. I was trapped.</a:t>
                      </a:r>
                      <a:endParaRPr lang="en-US" sz="3200" dirty="0">
                        <a:effectLst/>
                      </a:endParaRPr>
                    </a:p>
                  </a:txBody>
                  <a:tcPr marL="2073" marR="2073" marT="2073" marB="2073" anchor="ctr"/>
                </a:tc>
              </a:tr>
              <a:tr h="1515811">
                <a:tc>
                  <a:txBody>
                    <a:bodyPr/>
                    <a:lstStyle/>
                    <a:p>
                      <a:pPr algn="ctr">
                        <a:buNone/>
                      </a:pPr>
                      <a:r>
                        <a:rPr lang="en-US" sz="3200" b="1" dirty="0">
                          <a:effectLst/>
                        </a:rPr>
                        <a:t>to be continued</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Paragraph 1: I ran back to Gunter and told him the bad news.</a:t>
                      </a:r>
                      <a:endPar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20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Paragraph 2: Four days later, when I was back in Vienna, I called Gunter as promised.</a:t>
                      </a:r>
                      <a:endPar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319" marR="1319" marT="1319" marB="1319" anchor="ctr"/>
                </a:tc>
              </a:tr>
            </a:tbl>
          </a:graphicData>
        </a:graphic>
      </p:graphicFrame>
      <p:sp>
        <p:nvSpPr>
          <p:cNvPr id="5" name="文本框 4"/>
          <p:cNvSpPr txBox="1"/>
          <p:nvPr/>
        </p:nvSpPr>
        <p:spPr>
          <a:xfrm>
            <a:off x="5029200" y="8191500"/>
            <a:ext cx="9144000" cy="523220"/>
          </a:xfrm>
          <a:prstGeom prst="rect">
            <a:avLst/>
          </a:prstGeom>
          <a:noFill/>
        </p:spPr>
        <p:txBody>
          <a:bodyPr wrap="square">
            <a:spAutoFit/>
          </a:bodyPr>
          <a:lstStyle/>
          <a:p>
            <a:r>
              <a:rPr lang="zh-CN" altLang="en-US" sz="2800" dirty="0"/>
              <a:t>困境 → 被善意帮助 → 感激</a:t>
            </a:r>
            <a:r>
              <a:rPr lang="en-US" altLang="zh-CN" sz="2800" dirty="0"/>
              <a:t>/</a:t>
            </a:r>
            <a:r>
              <a:rPr lang="zh-CN" altLang="en-US" sz="2800" dirty="0"/>
              <a:t>允诺</a:t>
            </a:r>
            <a:endParaRPr lang="zh-CN" altLang="en-US" sz="2800" dirty="0"/>
          </a:p>
        </p:txBody>
      </p:sp>
      <p:sp>
        <p:nvSpPr>
          <p:cNvPr id="7" name="文本框 6"/>
          <p:cNvSpPr txBox="1"/>
          <p:nvPr/>
        </p:nvSpPr>
        <p:spPr>
          <a:xfrm>
            <a:off x="5029200" y="9182100"/>
            <a:ext cx="9144000" cy="523220"/>
          </a:xfrm>
          <a:prstGeom prst="rect">
            <a:avLst/>
          </a:prstGeom>
          <a:noFill/>
        </p:spPr>
        <p:txBody>
          <a:bodyPr wrap="square">
            <a:spAutoFit/>
          </a:bodyPr>
          <a:lstStyle/>
          <a:p>
            <a:r>
              <a:rPr lang="zh-CN" altLang="en-US" sz="2800" dirty="0"/>
              <a:t>问题解除 → 结局 → 认知升华</a:t>
            </a:r>
            <a:endParaRPr lang="zh-CN" altLang="en-US" sz="2800" dirty="0"/>
          </a:p>
        </p:txBody>
      </p:sp>
      <p:sp>
        <p:nvSpPr>
          <p:cNvPr id="8" name="Freeform 6"/>
          <p:cNvSpPr/>
          <p:nvPr/>
        </p:nvSpPr>
        <p:spPr>
          <a:xfrm>
            <a:off x="6477000" y="2933700"/>
            <a:ext cx="715778" cy="721187"/>
          </a:xfrm>
          <a:custGeom>
            <a:avLst/>
            <a:gdLst/>
            <a:ahLst/>
            <a:cxnLst/>
            <a:rect l="l" t="t" r="r" b="b"/>
            <a:pathLst>
              <a:path w="715778" h="721187">
                <a:moveTo>
                  <a:pt x="0" y="0"/>
                </a:moveTo>
                <a:lnTo>
                  <a:pt x="715778" y="0"/>
                </a:lnTo>
                <a:lnTo>
                  <a:pt x="715778" y="721187"/>
                </a:lnTo>
                <a:lnTo>
                  <a:pt x="0" y="721187"/>
                </a:lnTo>
                <a:lnTo>
                  <a:pt x="0" y="0"/>
                </a:lnTo>
                <a:close/>
              </a:path>
            </a:pathLst>
          </a:custGeom>
          <a:blipFill>
            <a:blip r:embed="rId1"/>
            <a:stretch>
              <a:fillRect/>
            </a:stretch>
          </a:blipFill>
        </p:spPr>
      </p:sp>
      <p:sp>
        <p:nvSpPr>
          <p:cNvPr id="9" name="Freeform 33"/>
          <p:cNvSpPr/>
          <p:nvPr/>
        </p:nvSpPr>
        <p:spPr>
          <a:xfrm>
            <a:off x="16737346" y="7061970"/>
            <a:ext cx="1120107" cy="1339441"/>
          </a:xfrm>
          <a:custGeom>
            <a:avLst/>
            <a:gdLst/>
            <a:ahLst/>
            <a:cxnLst/>
            <a:rect l="l" t="t" r="r" b="b"/>
            <a:pathLst>
              <a:path w="1120107" h="1339441">
                <a:moveTo>
                  <a:pt x="0" y="0"/>
                </a:moveTo>
                <a:lnTo>
                  <a:pt x="1120107" y="0"/>
                </a:lnTo>
                <a:lnTo>
                  <a:pt x="1120107" y="1339441"/>
                </a:lnTo>
                <a:lnTo>
                  <a:pt x="0" y="1339441"/>
                </a:lnTo>
                <a:lnTo>
                  <a:pt x="0" y="0"/>
                </a:lnTo>
                <a:close/>
              </a:path>
            </a:pathLst>
          </a:custGeom>
          <a:blipFill>
            <a:blip r:embed="rId2"/>
            <a:stretch>
              <a:fillRect/>
            </a:stretch>
          </a:blipFill>
        </p:spPr>
      </p:sp>
      <p:pic>
        <p:nvPicPr>
          <p:cNvPr id="3" name="图片 2"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Effect transition="in" filter="barn(inVertical)">
                                      <p:cBhvr>
                                        <p:cTn id="12"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27714"/>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22514" y="1866900"/>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4" name="TextBox 8"/>
          <p:cNvSpPr txBox="1"/>
          <p:nvPr/>
        </p:nvSpPr>
        <p:spPr>
          <a:xfrm>
            <a:off x="883779" y="272569"/>
            <a:ext cx="10404204" cy="1384290"/>
          </a:xfrm>
          <a:prstGeom prst="rect">
            <a:avLst/>
          </a:prstGeom>
        </p:spPr>
        <p:txBody>
          <a:bodyPr wrap="square"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困境→被帮助→感激</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5" name="文本框 4"/>
          <p:cNvSpPr txBox="1"/>
          <p:nvPr/>
        </p:nvSpPr>
        <p:spPr>
          <a:xfrm>
            <a:off x="6074995" y="2118986"/>
            <a:ext cx="11832005" cy="6986528"/>
          </a:xfrm>
          <a:prstGeom prst="rect">
            <a:avLst/>
          </a:prstGeom>
          <a:noFill/>
        </p:spPr>
        <p:txBody>
          <a:bodyPr wrap="square">
            <a:spAutoFit/>
          </a:bodyPr>
          <a:lstStyle/>
          <a:p>
            <a:pPr algn="l">
              <a:buNone/>
            </a:pPr>
            <a:r>
              <a:rPr lang="zh-CN" altLang="en-US" sz="3200" b="1" dirty="0">
                <a:solidFill>
                  <a:srgbClr val="000000"/>
                </a:solidFill>
                <a:effectLst/>
              </a:rPr>
              <a:t>困境（情绪 </a:t>
            </a:r>
            <a:r>
              <a:rPr lang="en-US" altLang="zh-CN" sz="3200" b="1" dirty="0">
                <a:solidFill>
                  <a:srgbClr val="000000"/>
                </a:solidFill>
                <a:effectLst/>
              </a:rPr>
              <a:t>+ </a:t>
            </a:r>
            <a:r>
              <a:rPr lang="zh-CN" altLang="en-US" sz="3200" b="1" dirty="0">
                <a:solidFill>
                  <a:srgbClr val="000000"/>
                </a:solidFill>
                <a:effectLst/>
              </a:rPr>
              <a:t>动作）</a:t>
            </a:r>
            <a:endParaRPr lang="zh-CN" altLang="en-US" sz="3200" b="1" dirty="0">
              <a:solidFill>
                <a:srgbClr val="000000"/>
              </a:solidFill>
              <a:effectLst/>
            </a:endParaRPr>
          </a:p>
          <a:p>
            <a:pPr algn="l">
              <a:buNone/>
            </a:pPr>
            <a:r>
              <a:rPr lang="en-US" altLang="zh-CN" sz="3200" b="0" dirty="0">
                <a:solidFill>
                  <a:srgbClr val="000000"/>
                </a:solidFill>
                <a:effectLst/>
              </a:rPr>
              <a:t>On hearing the ATM was out of order, I ran back to Gunter, my legs shaking and my face burning with shame. My heart was pounding wildly as I realized I was trapped.</a:t>
            </a:r>
            <a:endParaRPr lang="en-US" altLang="zh-CN" sz="3200" b="0" dirty="0">
              <a:solidFill>
                <a:srgbClr val="000000"/>
              </a:solidFill>
              <a:effectLst/>
            </a:endParaRPr>
          </a:p>
          <a:p>
            <a:pPr algn="l">
              <a:buNone/>
            </a:pPr>
            <a:r>
              <a:rPr lang="zh-CN" altLang="en-US" sz="3200" b="1" dirty="0">
                <a:solidFill>
                  <a:srgbClr val="000000"/>
                </a:solidFill>
                <a:effectLst/>
              </a:rPr>
              <a:t>善意帮助（动作 </a:t>
            </a:r>
            <a:r>
              <a:rPr lang="en-US" altLang="zh-CN" sz="3200" b="1" dirty="0">
                <a:solidFill>
                  <a:srgbClr val="000000"/>
                </a:solidFill>
                <a:effectLst/>
              </a:rPr>
              <a:t>+ </a:t>
            </a:r>
            <a:r>
              <a:rPr lang="zh-CN" altLang="en-US" sz="3200" b="1" dirty="0">
                <a:solidFill>
                  <a:srgbClr val="000000"/>
                </a:solidFill>
                <a:effectLst/>
              </a:rPr>
              <a:t>语言）</a:t>
            </a:r>
            <a:endParaRPr lang="zh-CN" altLang="en-US" sz="3200" b="0" dirty="0">
              <a:solidFill>
                <a:srgbClr val="000000"/>
              </a:solidFill>
              <a:effectLst/>
            </a:endParaRPr>
          </a:p>
          <a:p>
            <a:pPr algn="l">
              <a:buNone/>
            </a:pPr>
            <a:r>
              <a:rPr lang="en-US" altLang="zh-CN" sz="3200" b="0" dirty="0">
                <a:solidFill>
                  <a:srgbClr val="000000"/>
                </a:solidFill>
                <a:effectLst/>
              </a:rPr>
              <a:t>Gunter didn’t look angry at all. Instead, he reached out and patted my shoulder gently, saying in a warm voice, “Don’t worry. Go catch your bus first. You can pay me later.” He even waved at me to hurry, his eyes full of trust.</a:t>
            </a:r>
            <a:endParaRPr lang="en-US" altLang="zh-CN" sz="3200" b="0" dirty="0">
              <a:solidFill>
                <a:srgbClr val="000000"/>
              </a:solidFill>
              <a:effectLst/>
            </a:endParaRPr>
          </a:p>
          <a:p>
            <a:pPr algn="l">
              <a:buNone/>
            </a:pPr>
            <a:r>
              <a:rPr lang="zh-CN" altLang="en-US" sz="3200" b="1" dirty="0">
                <a:solidFill>
                  <a:srgbClr val="000000"/>
                </a:solidFill>
                <a:effectLst/>
              </a:rPr>
              <a:t>感激（动作 </a:t>
            </a:r>
            <a:r>
              <a:rPr lang="en-US" altLang="zh-CN" sz="3200" b="1" dirty="0">
                <a:solidFill>
                  <a:srgbClr val="000000"/>
                </a:solidFill>
                <a:effectLst/>
              </a:rPr>
              <a:t>+ </a:t>
            </a:r>
            <a:r>
              <a:rPr lang="zh-CN" altLang="en-US" sz="3200" b="1" dirty="0">
                <a:solidFill>
                  <a:srgbClr val="000000"/>
                </a:solidFill>
                <a:effectLst/>
              </a:rPr>
              <a:t>情绪 </a:t>
            </a:r>
            <a:r>
              <a:rPr lang="en-US" altLang="zh-CN" sz="3200" b="1" dirty="0">
                <a:solidFill>
                  <a:srgbClr val="000000"/>
                </a:solidFill>
                <a:effectLst/>
              </a:rPr>
              <a:t>+ </a:t>
            </a:r>
            <a:r>
              <a:rPr lang="zh-CN" altLang="en-US" sz="3200" b="1" dirty="0">
                <a:solidFill>
                  <a:srgbClr val="000000"/>
                </a:solidFill>
                <a:effectLst/>
              </a:rPr>
              <a:t>语言）</a:t>
            </a:r>
            <a:endParaRPr lang="zh-CN" altLang="en-US" sz="3200" b="0" dirty="0">
              <a:solidFill>
                <a:srgbClr val="000000"/>
              </a:solidFill>
              <a:effectLst/>
            </a:endParaRPr>
          </a:p>
          <a:p>
            <a:pPr algn="l">
              <a:buNone/>
            </a:pPr>
            <a:r>
              <a:rPr lang="en-US" altLang="zh-CN" sz="3200" b="0" dirty="0">
                <a:solidFill>
                  <a:srgbClr val="000000"/>
                </a:solidFill>
                <a:effectLst/>
              </a:rPr>
              <a:t>Tears welled up in my eyes. I grabbed his hand tightly and said, “Thank you so much! I promise I’ll pay you back as soon as possible!” My voice trembled with gratitude, and I felt a warm rush of relief spread through my body.</a:t>
            </a:r>
            <a:endParaRPr lang="en-US" altLang="zh-CN" sz="3200" b="0" dirty="0">
              <a:solidFill>
                <a:srgbClr val="000000"/>
              </a:solidFill>
              <a:effectLst/>
            </a:endParaRPr>
          </a:p>
        </p:txBody>
      </p:sp>
      <p:sp>
        <p:nvSpPr>
          <p:cNvPr id="9" name="文本框 8"/>
          <p:cNvSpPr txBox="1"/>
          <p:nvPr/>
        </p:nvSpPr>
        <p:spPr>
          <a:xfrm>
            <a:off x="6085881" y="2118986"/>
            <a:ext cx="11832004" cy="6986528"/>
          </a:xfrm>
          <a:prstGeom prst="rect">
            <a:avLst/>
          </a:prstGeom>
          <a:solidFill>
            <a:srgbClr val="F2F2EF"/>
          </a:solidFill>
        </p:spPr>
        <p:txBody>
          <a:bodyPr wrap="square">
            <a:spAutoFit/>
          </a:bodyPr>
          <a:lstStyle/>
          <a:p>
            <a:pPr algn="l">
              <a:buNone/>
            </a:pPr>
            <a:r>
              <a:rPr lang="zh-CN" altLang="en-US" sz="3200" b="1" dirty="0">
                <a:solidFill>
                  <a:srgbClr val="000000"/>
                </a:solidFill>
                <a:effectLst/>
              </a:rPr>
              <a:t>困境（动作 </a:t>
            </a:r>
            <a:r>
              <a:rPr lang="en-US" altLang="zh-CN" sz="3200" b="1" dirty="0">
                <a:solidFill>
                  <a:srgbClr val="000000"/>
                </a:solidFill>
                <a:effectLst/>
              </a:rPr>
              <a:t>+ </a:t>
            </a:r>
            <a:r>
              <a:rPr lang="zh-CN" altLang="en-US" sz="3200" b="1" dirty="0">
                <a:solidFill>
                  <a:srgbClr val="000000"/>
                </a:solidFill>
                <a:effectLst/>
              </a:rPr>
              <a:t>心理）</a:t>
            </a:r>
            <a:endParaRPr lang="zh-CN" altLang="en-US" sz="3200" b="0" dirty="0">
              <a:solidFill>
                <a:srgbClr val="000000"/>
              </a:solidFill>
              <a:effectLst/>
            </a:endParaRPr>
          </a:p>
          <a:p>
            <a:pPr algn="l">
              <a:buNone/>
            </a:pPr>
            <a:r>
              <a:rPr lang="en-US" altLang="zh-CN" sz="3200" b="0" dirty="0">
                <a:solidFill>
                  <a:srgbClr val="000000"/>
                </a:solidFill>
                <a:effectLst/>
              </a:rPr>
              <a:t>I ran back to Gunter, gasping for breath, my hands empty. My mind went blank, and I could only stare at him helplessly, the weight of shame and panic pressing down on me.</a:t>
            </a:r>
            <a:endParaRPr lang="en-US" altLang="zh-CN" sz="3200" b="0" dirty="0">
              <a:solidFill>
                <a:srgbClr val="000000"/>
              </a:solidFill>
              <a:effectLst/>
            </a:endParaRPr>
          </a:p>
          <a:p>
            <a:pPr algn="l">
              <a:buNone/>
            </a:pPr>
            <a:r>
              <a:rPr lang="zh-CN" altLang="en-US" sz="3200" b="1" dirty="0">
                <a:solidFill>
                  <a:srgbClr val="000000"/>
                </a:solidFill>
                <a:effectLst/>
              </a:rPr>
              <a:t>善意帮助（动作 </a:t>
            </a:r>
            <a:r>
              <a:rPr lang="en-US" altLang="zh-CN" sz="3200" b="1" dirty="0">
                <a:solidFill>
                  <a:srgbClr val="000000"/>
                </a:solidFill>
                <a:effectLst/>
              </a:rPr>
              <a:t>+ </a:t>
            </a:r>
            <a:r>
              <a:rPr lang="zh-CN" altLang="en-US" sz="3200" b="1" dirty="0">
                <a:solidFill>
                  <a:srgbClr val="000000"/>
                </a:solidFill>
                <a:effectLst/>
              </a:rPr>
              <a:t>对话 </a:t>
            </a:r>
            <a:r>
              <a:rPr lang="en-US" altLang="zh-CN" sz="3200" b="1" dirty="0">
                <a:solidFill>
                  <a:srgbClr val="000000"/>
                </a:solidFill>
                <a:effectLst/>
              </a:rPr>
              <a:t>+ </a:t>
            </a:r>
            <a:r>
              <a:rPr lang="zh-CN" altLang="en-US" sz="3200" b="1" dirty="0">
                <a:solidFill>
                  <a:srgbClr val="000000"/>
                </a:solidFill>
                <a:effectLst/>
              </a:rPr>
              <a:t>神态）</a:t>
            </a:r>
            <a:endParaRPr lang="zh-CN" altLang="en-US" sz="3200" b="0" dirty="0">
              <a:solidFill>
                <a:srgbClr val="000000"/>
              </a:solidFill>
              <a:effectLst/>
            </a:endParaRPr>
          </a:p>
          <a:p>
            <a:pPr algn="l">
              <a:buNone/>
            </a:pPr>
            <a:r>
              <a:rPr lang="en-US" altLang="zh-CN" sz="3200" b="0" dirty="0">
                <a:solidFill>
                  <a:srgbClr val="000000"/>
                </a:solidFill>
                <a:effectLst/>
              </a:rPr>
              <a:t>Seeing my despair, Gunter smiled and shook his head. He leaned forward, opened the door for me, and said softly, “It’s okay. I know you’re in a hurry. Just go, I trust you.” He even took my bag and handed it to me, urging me to run.</a:t>
            </a:r>
            <a:endParaRPr lang="en-US" altLang="zh-CN" sz="3200" b="0" dirty="0">
              <a:solidFill>
                <a:srgbClr val="000000"/>
              </a:solidFill>
              <a:effectLst/>
            </a:endParaRPr>
          </a:p>
          <a:p>
            <a:pPr algn="l">
              <a:buNone/>
            </a:pPr>
            <a:r>
              <a:rPr lang="zh-CN" altLang="en-US" sz="3200" b="1" dirty="0">
                <a:solidFill>
                  <a:srgbClr val="000000"/>
                </a:solidFill>
                <a:effectLst/>
              </a:rPr>
              <a:t>感激（动作 </a:t>
            </a:r>
            <a:r>
              <a:rPr lang="en-US" altLang="zh-CN" sz="3200" b="1" dirty="0">
                <a:solidFill>
                  <a:srgbClr val="000000"/>
                </a:solidFill>
                <a:effectLst/>
              </a:rPr>
              <a:t>+ </a:t>
            </a:r>
            <a:r>
              <a:rPr lang="zh-CN" altLang="en-US" sz="3200" b="1" dirty="0">
                <a:solidFill>
                  <a:srgbClr val="000000"/>
                </a:solidFill>
                <a:effectLst/>
              </a:rPr>
              <a:t>情绪 </a:t>
            </a:r>
            <a:r>
              <a:rPr lang="en-US" altLang="zh-CN" sz="3200" b="1" dirty="0">
                <a:solidFill>
                  <a:srgbClr val="000000"/>
                </a:solidFill>
                <a:effectLst/>
              </a:rPr>
              <a:t>+ </a:t>
            </a:r>
            <a:r>
              <a:rPr lang="zh-CN" altLang="en-US" sz="3200" b="1" dirty="0">
                <a:solidFill>
                  <a:srgbClr val="000000"/>
                </a:solidFill>
                <a:effectLst/>
              </a:rPr>
              <a:t>承诺）</a:t>
            </a:r>
            <a:endParaRPr lang="zh-CN" altLang="en-US" sz="3200" b="0" dirty="0">
              <a:solidFill>
                <a:srgbClr val="000000"/>
              </a:solidFill>
              <a:effectLst/>
            </a:endParaRPr>
          </a:p>
          <a:p>
            <a:pPr algn="l">
              <a:buNone/>
            </a:pPr>
            <a:r>
              <a:rPr lang="en-US" altLang="zh-CN" sz="3200" b="0" dirty="0">
                <a:solidFill>
                  <a:srgbClr val="000000"/>
                </a:solidFill>
                <a:effectLst/>
              </a:rPr>
              <a:t>My throat tightened with emotion. I bowed deeply to him, my voice cracking, “Thank you! I won’t let you down!” I took out a piece of paper and scribbled my phone number, pressing it into his palm. My hands were shaking, but my heart was filled with nothing but warmth</a:t>
            </a:r>
            <a:endParaRPr lang="en-US" altLang="zh-CN" sz="3200" b="0" dirty="0">
              <a:solidFill>
                <a:srgbClr val="000000"/>
              </a:solidFill>
              <a:effectLst/>
            </a:endParaRPr>
          </a:p>
        </p:txBody>
      </p:sp>
      <p:pic>
        <p:nvPicPr>
          <p:cNvPr id="3" name="图片 2"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Effect transition="in" filter="barn(inVertical)">
                                      <p:cBhvr>
                                        <p:cTn id="13" dur="500"/>
                                        <p:tgtEl>
                                          <p:spTgt spid="5">
                                            <p:txEl>
                                              <p:pRg st="0" end="0"/>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barn(inVertical)">
                                      <p:cBhvr>
                                        <p:cTn id="16" dur="500"/>
                                        <p:tgtEl>
                                          <p:spTgt spid="5">
                                            <p:txEl>
                                              <p:pRg st="1" end="1"/>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Effect transition="in" filter="barn(inVertical)">
                                      <p:cBhvr>
                                        <p:cTn id="19" dur="500"/>
                                        <p:tgtEl>
                                          <p:spTgt spid="5">
                                            <p:txEl>
                                              <p:pRg st="2" end="2"/>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arn(inVertical)">
                                      <p:cBhvr>
                                        <p:cTn id="22" dur="500"/>
                                        <p:tgtEl>
                                          <p:spTgt spid="5">
                                            <p:txEl>
                                              <p:pRg st="3" end="3"/>
                                            </p:txEl>
                                          </p:spTgt>
                                        </p:tgtEl>
                                      </p:cBhvr>
                                    </p:animEffect>
                                  </p:childTnLst>
                                </p:cTn>
                              </p:par>
                              <p:par>
                                <p:cTn id="23" presetID="16" presetClass="entr" presetSubtype="21" fill="hold" nodeType="withEffect">
                                  <p:stCondLst>
                                    <p:cond delay="0"/>
                                  </p:stCondLst>
                                  <p:childTnLst>
                                    <p:set>
                                      <p:cBhvr>
                                        <p:cTn id="24" dur="1" fill="hold">
                                          <p:stCondLst>
                                            <p:cond delay="0"/>
                                          </p:stCondLst>
                                        </p:cTn>
                                        <p:tgtEl>
                                          <p:spTgt spid="5">
                                            <p:txEl>
                                              <p:pRg st="4" end="4"/>
                                            </p:txEl>
                                          </p:spTgt>
                                        </p:tgtEl>
                                        <p:attrNameLst>
                                          <p:attrName>style.visibility</p:attrName>
                                        </p:attrNameLst>
                                      </p:cBhvr>
                                      <p:to>
                                        <p:strVal val="visible"/>
                                      </p:to>
                                    </p:set>
                                    <p:animEffect transition="in" filter="barn(inVertical)">
                                      <p:cBhvr>
                                        <p:cTn id="25" dur="500"/>
                                        <p:tgtEl>
                                          <p:spTgt spid="5">
                                            <p:txEl>
                                              <p:pRg st="4" end="4"/>
                                            </p:txEl>
                                          </p:spTgt>
                                        </p:tgtEl>
                                      </p:cBhvr>
                                    </p:animEffect>
                                  </p:childTnLst>
                                </p:cTn>
                              </p:par>
                              <p:par>
                                <p:cTn id="26" presetID="16" presetClass="entr" presetSubtype="21" fill="hold" nodeType="withEffect">
                                  <p:stCondLst>
                                    <p:cond delay="0"/>
                                  </p:stCondLst>
                                  <p:childTnLst>
                                    <p:set>
                                      <p:cBhvr>
                                        <p:cTn id="27" dur="1" fill="hold">
                                          <p:stCondLst>
                                            <p:cond delay="0"/>
                                          </p:stCondLst>
                                        </p:cTn>
                                        <p:tgtEl>
                                          <p:spTgt spid="5">
                                            <p:txEl>
                                              <p:pRg st="5" end="5"/>
                                            </p:txEl>
                                          </p:spTgt>
                                        </p:tgtEl>
                                        <p:attrNameLst>
                                          <p:attrName>style.visibility</p:attrName>
                                        </p:attrNameLst>
                                      </p:cBhvr>
                                      <p:to>
                                        <p:strVal val="visible"/>
                                      </p:to>
                                    </p:set>
                                    <p:animEffect transition="in" filter="barn(inVertical)">
                                      <p:cBhvr>
                                        <p:cTn id="28"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27714"/>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22514" y="1866900"/>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5" name="文本框 4"/>
          <p:cNvSpPr txBox="1"/>
          <p:nvPr/>
        </p:nvSpPr>
        <p:spPr>
          <a:xfrm>
            <a:off x="6074995" y="2118986"/>
            <a:ext cx="11832005" cy="698652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困境（情绪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动作）</a:t>
            </a:r>
            <a:endPar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On hearing the ATM was out of order, I ran back to Gunter, my legs shaking and my face burning with shame. My heart was pounding wildly as I realized I was trapped.</a:t>
            </a:r>
            <a:endPar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善意帮助（动作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语言）</a:t>
            </a:r>
            <a:endParaRPr kumimoji="0" lang="zh-CN" altLang="en-US"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Gunter didn’t look angry at all. Instead, he reached out and patted my shoulder gently, saying in a warm voice, “Don’t worry. Go catch your bus first. You can pay me later.” He even waved at me to hurry, his eyes full of trust.</a:t>
            </a:r>
            <a:endPar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感激（动作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情绪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语言）</a:t>
            </a:r>
            <a:endParaRPr kumimoji="0" lang="zh-CN" altLang="en-US"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Tears welled up in my eyes. I grabbed his hand tightly and said, “Thank you so much! I promise I’ll pay you back as soon as possible!” My voice trembled with gratitude, and I felt a warm rush of relief spread through my body.</a:t>
            </a:r>
            <a:endPar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p:txBody>
      </p:sp>
      <p:sp>
        <p:nvSpPr>
          <p:cNvPr id="9" name="文本框 8"/>
          <p:cNvSpPr txBox="1"/>
          <p:nvPr/>
        </p:nvSpPr>
        <p:spPr>
          <a:xfrm>
            <a:off x="6085881" y="2118986"/>
            <a:ext cx="11832004" cy="6986528"/>
          </a:xfrm>
          <a:prstGeom prst="rect">
            <a:avLst/>
          </a:prstGeom>
          <a:solidFill>
            <a:srgbClr val="F2F2EF"/>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困境（动作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心理）</a:t>
            </a:r>
            <a:endParaRPr kumimoji="0" lang="zh-CN" altLang="en-US"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I ran back to Gunter, gasping for breath, my hands empty. My mind went blank, and I could only stare at him helplessly, the weight of shame and panic pressing down on me.</a:t>
            </a:r>
            <a:endPar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善意帮助（动作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对话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神态）</a:t>
            </a:r>
            <a:endParaRPr kumimoji="0" lang="zh-CN" altLang="en-US"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Seeing my despair, Gunter smiled and shook his head. He leaned forward, opened the door for me, and said softly, “It’s okay. I know you’re in a hurry. Just go, I trust you.” He even took my bag and handed it to me, urging me to run.</a:t>
            </a:r>
            <a:endPar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感激（动作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情绪 </a:t>
            </a:r>
            <a:r>
              <a:rPr kumimoji="0" lang="en-US" altLang="zh-CN"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t>
            </a:r>
            <a:r>
              <a:rPr kumimoji="0" lang="zh-CN" altLang="en-US" sz="3200" b="1"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承诺）</a:t>
            </a:r>
            <a:endParaRPr kumimoji="0" lang="zh-CN" altLang="en-US"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My throat tightened with emotion. I bowed deeply to him, my voice cracking, “Thank you! I won’t let you down!” I took out a piece of paper and scribbled my phone number, pressing it into his palm. My hands were shaking, but my heart was filled with nothing but warmth</a:t>
            </a:r>
            <a:endParaRPr kumimoji="0" lang="en-US" altLang="zh-CN" sz="32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p:txBody>
      </p:sp>
      <p:pic>
        <p:nvPicPr>
          <p:cNvPr id="3" name="图片 2"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arn(inVertical)">
                                      <p:cBhvr>
                                        <p:cTn id="7" dur="500"/>
                                        <p:tgtEl>
                                          <p:spTgt spid="5">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arn(inVertical)">
                                      <p:cBhvr>
                                        <p:cTn id="10" dur="500"/>
                                        <p:tgtEl>
                                          <p:spTgt spid="5">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Effect transition="in" filter="barn(inVertical)">
                                      <p:cBhvr>
                                        <p:cTn id="13" dur="500"/>
                                        <p:tgtEl>
                                          <p:spTgt spid="5">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5">
                                            <p:txEl>
                                              <p:pRg st="3" end="3"/>
                                            </p:txEl>
                                          </p:spTgt>
                                        </p:tgtEl>
                                        <p:attrNameLst>
                                          <p:attrName>style.visibility</p:attrName>
                                        </p:attrNameLst>
                                      </p:cBhvr>
                                      <p:to>
                                        <p:strVal val="visible"/>
                                      </p:to>
                                    </p:set>
                                    <p:animEffect transition="in" filter="barn(inVertical)">
                                      <p:cBhvr>
                                        <p:cTn id="16" dur="500"/>
                                        <p:tgtEl>
                                          <p:spTgt spid="5">
                                            <p:txEl>
                                              <p:pRg st="3" end="3"/>
                                            </p:txEl>
                                          </p:spTgt>
                                        </p:tgtEl>
                                      </p:cBhvr>
                                    </p:animEffect>
                                  </p:childTnLst>
                                </p:cTn>
                              </p:par>
                              <p:par>
                                <p:cTn id="17" presetID="16" presetClass="entr" presetSubtype="21" fill="hold"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animEffect transition="in" filter="barn(inVertical)">
                                      <p:cBhvr>
                                        <p:cTn id="19" dur="500"/>
                                        <p:tgtEl>
                                          <p:spTgt spid="5">
                                            <p:txEl>
                                              <p:pRg st="4" end="4"/>
                                            </p:txEl>
                                          </p:spTgt>
                                        </p:tgtEl>
                                      </p:cBhvr>
                                    </p:animEffect>
                                  </p:childTnLst>
                                </p:cTn>
                              </p:par>
                              <p:par>
                                <p:cTn id="20" presetID="16" presetClass="entr" presetSubtype="21" fill="hold" nodeType="with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barn(inVertical)">
                                      <p:cBhvr>
                                        <p:cTn id="22" dur="500"/>
                                        <p:tgtEl>
                                          <p:spTgt spid="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27714"/>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7" name="Freeform 7"/>
          <p:cNvSpPr/>
          <p:nvPr/>
        </p:nvSpPr>
        <p:spPr>
          <a:xfrm>
            <a:off x="522514" y="1866900"/>
            <a:ext cx="5552481" cy="7490700"/>
          </a:xfrm>
          <a:custGeom>
            <a:avLst/>
            <a:gdLst/>
            <a:ahLst/>
            <a:cxnLst/>
            <a:rect l="l" t="t" r="r" b="b"/>
            <a:pathLst>
              <a:path w="5552481" h="7490700">
                <a:moveTo>
                  <a:pt x="0" y="0"/>
                </a:moveTo>
                <a:lnTo>
                  <a:pt x="5552481" y="0"/>
                </a:lnTo>
                <a:lnTo>
                  <a:pt x="5552481" y="7490699"/>
                </a:lnTo>
                <a:lnTo>
                  <a:pt x="0" y="7490699"/>
                </a:lnTo>
                <a:lnTo>
                  <a:pt x="0" y="0"/>
                </a:lnTo>
                <a:close/>
              </a:path>
            </a:pathLst>
          </a:custGeom>
          <a:blipFill>
            <a:blip/>
            <a:stretch>
              <a:fillRect/>
            </a:stretch>
          </a:blipFill>
        </p:spPr>
      </p:sp>
      <p:sp>
        <p:nvSpPr>
          <p:cNvPr id="4" name="TextBox 8"/>
          <p:cNvSpPr txBox="1"/>
          <p:nvPr/>
        </p:nvSpPr>
        <p:spPr>
          <a:xfrm>
            <a:off x="883779" y="272569"/>
            <a:ext cx="10404204" cy="1384290"/>
          </a:xfrm>
          <a:prstGeom prst="rect">
            <a:avLst/>
          </a:prstGeom>
        </p:spPr>
        <p:txBody>
          <a:bodyPr wrap="square"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lang="zh-CN" altLang="en-US" sz="8995" dirty="0">
                <a:solidFill>
                  <a:srgbClr val="737ADB"/>
                </a:solidFill>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反转</a:t>
            </a: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→结局→升华</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6" name="文本框 5"/>
          <p:cNvSpPr txBox="1"/>
          <p:nvPr/>
        </p:nvSpPr>
        <p:spPr>
          <a:xfrm>
            <a:off x="5943600" y="2418457"/>
            <a:ext cx="12083142" cy="6001643"/>
          </a:xfrm>
          <a:prstGeom prst="rect">
            <a:avLst/>
          </a:prstGeom>
          <a:noFill/>
        </p:spPr>
        <p:txBody>
          <a:bodyPr wrap="square">
            <a:spAutoFit/>
          </a:bodyPr>
          <a:lstStyle/>
          <a:p>
            <a:pPr>
              <a:buNone/>
            </a:pPr>
            <a:r>
              <a:rPr lang="zh-CN" altLang="en-US" sz="3200" b="1" dirty="0">
                <a:solidFill>
                  <a:srgbClr val="000000"/>
                </a:solidFill>
                <a:effectLst/>
                <a:latin typeface="ui-sans-serif"/>
              </a:rPr>
              <a:t>反转（内心变化）</a:t>
            </a:r>
            <a:endParaRPr lang="zh-CN" altLang="en-US" sz="3200" dirty="0"/>
          </a:p>
          <a:p>
            <a:pPr>
              <a:buNone/>
            </a:pPr>
            <a:r>
              <a:rPr lang="en-US" altLang="zh-CN" sz="3200" dirty="0"/>
              <a:t>Standing face to face with Gunter again, my heart swelled with warmth. All my earlier worries about being scammed or judged vanished. The stranger I’d once feared had turned into someone I deeply admired.</a:t>
            </a:r>
            <a:endParaRPr lang="en-US" altLang="zh-CN" sz="3200" dirty="0"/>
          </a:p>
          <a:p>
            <a:pPr>
              <a:buNone/>
            </a:pPr>
            <a:r>
              <a:rPr lang="zh-CN" altLang="en-US" sz="3200" b="1" dirty="0">
                <a:solidFill>
                  <a:srgbClr val="000000"/>
                </a:solidFill>
                <a:effectLst/>
                <a:latin typeface="ui-sans-serif"/>
              </a:rPr>
              <a:t>结局（温暖互动）</a:t>
            </a:r>
            <a:endParaRPr lang="zh-CN" altLang="en-US" sz="3200" dirty="0"/>
          </a:p>
          <a:p>
            <a:pPr>
              <a:buNone/>
            </a:pPr>
            <a:r>
              <a:rPr lang="en-US" altLang="zh-CN" sz="3200" dirty="0"/>
              <a:t>I pressed the money into his hand and apologized again for the trouble. He waved his hand, laughing, and told me stories about his day. We shook hands warmly before saying goodbye.</a:t>
            </a:r>
            <a:endParaRPr lang="en-US" altLang="zh-CN" sz="3200" dirty="0"/>
          </a:p>
          <a:p>
            <a:pPr>
              <a:buNone/>
            </a:pPr>
            <a:r>
              <a:rPr lang="zh-CN" altLang="en-US" sz="3200" b="1" dirty="0">
                <a:solidFill>
                  <a:srgbClr val="000000"/>
                </a:solidFill>
                <a:effectLst/>
                <a:latin typeface="ui-sans-serif"/>
              </a:rPr>
              <a:t>升华（成长感悟）</a:t>
            </a:r>
            <a:endParaRPr lang="zh-CN" altLang="en-US" sz="3200" dirty="0"/>
          </a:p>
          <a:p>
            <a:pPr>
              <a:buNone/>
            </a:pPr>
            <a:r>
              <a:rPr lang="en-US" altLang="zh-CN" sz="3200" dirty="0"/>
              <a:t>I realized that human connection isn’t about knowing someone for a long time. It’s about the trust we give each other in moments of need. I will always carry this lesson with me.</a:t>
            </a:r>
            <a:endParaRPr lang="zh-CN" altLang="en-US" sz="3200" dirty="0"/>
          </a:p>
        </p:txBody>
      </p:sp>
      <p:sp>
        <p:nvSpPr>
          <p:cNvPr id="10" name="文本框 9"/>
          <p:cNvSpPr txBox="1"/>
          <p:nvPr/>
        </p:nvSpPr>
        <p:spPr>
          <a:xfrm>
            <a:off x="6053224" y="2418456"/>
            <a:ext cx="11712262" cy="6001643"/>
          </a:xfrm>
          <a:prstGeom prst="rect">
            <a:avLst/>
          </a:prstGeom>
          <a:solidFill>
            <a:srgbClr val="F2F2EF"/>
          </a:solidFill>
        </p:spPr>
        <p:txBody>
          <a:bodyPr wrap="square">
            <a:spAutoFit/>
          </a:bodyPr>
          <a:lstStyle/>
          <a:p>
            <a:pPr>
              <a:buNone/>
            </a:pPr>
            <a:r>
              <a:rPr lang="zh-CN" altLang="en-US" sz="3200" b="1" dirty="0">
                <a:solidFill>
                  <a:srgbClr val="000000"/>
                </a:solidFill>
                <a:effectLst/>
                <a:latin typeface="ui-sans-serif"/>
              </a:rPr>
              <a:t>反转（对比过去）</a:t>
            </a:r>
            <a:endParaRPr lang="zh-CN" altLang="en-US" sz="3200" dirty="0"/>
          </a:p>
          <a:p>
            <a:pPr>
              <a:buNone/>
            </a:pPr>
            <a:r>
              <a:rPr lang="en-US" altLang="zh-CN" sz="3200" dirty="0"/>
              <a:t>As I talked to Gunter, I couldn’t help but think back to that rainy night. Back then, I’d felt helpless and ashamed; now, I felt nothing but relief and joy. My earlier fear of being let down was gone.</a:t>
            </a:r>
            <a:endParaRPr lang="en-US" altLang="zh-CN" sz="3200" dirty="0"/>
          </a:p>
          <a:p>
            <a:pPr>
              <a:buNone/>
            </a:pPr>
            <a:r>
              <a:rPr lang="zh-CN" altLang="en-US" sz="3200" b="1" dirty="0">
                <a:solidFill>
                  <a:srgbClr val="000000"/>
                </a:solidFill>
                <a:effectLst/>
                <a:latin typeface="ui-sans-serif"/>
              </a:rPr>
              <a:t>结局（圆满收尾）</a:t>
            </a:r>
            <a:endParaRPr lang="zh-CN" altLang="en-US" sz="3200" dirty="0"/>
          </a:p>
          <a:p>
            <a:pPr>
              <a:buNone/>
            </a:pPr>
            <a:r>
              <a:rPr lang="en-US" altLang="zh-CN" sz="3200" dirty="0"/>
              <a:t>We sat in a café for a quick chat. He refused to let me pay for his coffee, saying “Just pay it forward someday.” I nodded, promising I would.</a:t>
            </a:r>
            <a:endParaRPr lang="en-US" altLang="zh-CN" sz="3200" dirty="0"/>
          </a:p>
          <a:p>
            <a:pPr>
              <a:buNone/>
            </a:pPr>
            <a:r>
              <a:rPr lang="zh-CN" altLang="en-US" sz="3200" b="1" dirty="0">
                <a:solidFill>
                  <a:srgbClr val="000000"/>
                </a:solidFill>
                <a:effectLst/>
                <a:latin typeface="ui-sans-serif"/>
              </a:rPr>
              <a:t>升华（传递善意）</a:t>
            </a:r>
            <a:endParaRPr lang="zh-CN" altLang="en-US" sz="3200" dirty="0"/>
          </a:p>
          <a:p>
            <a:pPr>
              <a:buNone/>
            </a:pPr>
            <a:r>
              <a:rPr lang="en-US" altLang="zh-CN" sz="3200" dirty="0"/>
              <a:t>This small act of kindness lit a fire in my heart. It taught me that even strangers can light up your life with trust, and that true generosity is expecting nothing in return.</a:t>
            </a:r>
            <a:endParaRPr lang="zh-CN" altLang="en-US" sz="3200" dirty="0"/>
          </a:p>
        </p:txBody>
      </p:sp>
      <p:pic>
        <p:nvPicPr>
          <p:cNvPr id="3" name="图片 2"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barn(inVertical)">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386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grpSp>
        <p:nvGrpSpPr>
          <p:cNvPr id="3" name="Group 3"/>
          <p:cNvGrpSpPr/>
          <p:nvPr/>
        </p:nvGrpSpPr>
        <p:grpSpPr>
          <a:xfrm>
            <a:off x="9947354" y="815567"/>
            <a:ext cx="8349740" cy="11099956"/>
            <a:chOff x="0" y="0"/>
            <a:chExt cx="11132987" cy="14799941"/>
          </a:xfrm>
        </p:grpSpPr>
        <p:sp>
          <p:nvSpPr>
            <p:cNvPr id="4" name="Freeform 4"/>
            <p:cNvSpPr/>
            <p:nvPr/>
          </p:nvSpPr>
          <p:spPr>
            <a:xfrm rot="-2971925">
              <a:off x="1663321" y="5462154"/>
              <a:ext cx="7535029" cy="7848988"/>
            </a:xfrm>
            <a:custGeom>
              <a:avLst/>
              <a:gdLst/>
              <a:ahLst/>
              <a:cxnLst/>
              <a:rect l="l" t="t" r="r" b="b"/>
              <a:pathLst>
                <a:path w="7535029" h="7848988">
                  <a:moveTo>
                    <a:pt x="0" y="0"/>
                  </a:moveTo>
                  <a:lnTo>
                    <a:pt x="7535029" y="0"/>
                  </a:lnTo>
                  <a:lnTo>
                    <a:pt x="7535029" y="7848988"/>
                  </a:lnTo>
                  <a:lnTo>
                    <a:pt x="0" y="7848988"/>
                  </a:lnTo>
                  <a:lnTo>
                    <a:pt x="0" y="0"/>
                  </a:lnTo>
                  <a:close/>
                </a:path>
              </a:pathLst>
            </a:custGeom>
            <a:blipFill>
              <a:blip r:embed="rId2">
                <a:alphaModFix amt="64000"/>
              </a:blip>
              <a:stretch>
                <a:fillRect/>
              </a:stretch>
            </a:blipFill>
          </p:spPr>
        </p:sp>
        <p:sp>
          <p:nvSpPr>
            <p:cNvPr id="5" name="Freeform 5"/>
            <p:cNvSpPr/>
            <p:nvPr/>
          </p:nvSpPr>
          <p:spPr>
            <a:xfrm>
              <a:off x="851921" y="0"/>
              <a:ext cx="8328182" cy="10089670"/>
            </a:xfrm>
            <a:custGeom>
              <a:avLst/>
              <a:gdLst/>
              <a:ahLst/>
              <a:cxnLst/>
              <a:rect l="l" t="t" r="r" b="b"/>
              <a:pathLst>
                <a:path w="8328182" h="10089670">
                  <a:moveTo>
                    <a:pt x="0" y="0"/>
                  </a:moveTo>
                  <a:lnTo>
                    <a:pt x="8328182" y="0"/>
                  </a:lnTo>
                  <a:lnTo>
                    <a:pt x="8328182" y="10089670"/>
                  </a:lnTo>
                  <a:lnTo>
                    <a:pt x="0" y="10089670"/>
                  </a:lnTo>
                  <a:lnTo>
                    <a:pt x="0" y="0"/>
                  </a:lnTo>
                  <a:close/>
                </a:path>
              </a:pathLst>
            </a:custGeom>
            <a:blipFill>
              <a:blip/>
              <a:stretch>
                <a:fillRect/>
              </a:stretch>
            </a:blipFill>
          </p:spPr>
        </p:sp>
        <p:sp>
          <p:nvSpPr>
            <p:cNvPr id="6" name="Freeform 6"/>
            <p:cNvSpPr/>
            <p:nvPr/>
          </p:nvSpPr>
          <p:spPr>
            <a:xfrm>
              <a:off x="7230338" y="1126117"/>
              <a:ext cx="862094" cy="789991"/>
            </a:xfrm>
            <a:custGeom>
              <a:avLst/>
              <a:gdLst/>
              <a:ahLst/>
              <a:cxnLst/>
              <a:rect l="l" t="t" r="r" b="b"/>
              <a:pathLst>
                <a:path w="862094" h="789991">
                  <a:moveTo>
                    <a:pt x="0" y="0"/>
                  </a:moveTo>
                  <a:lnTo>
                    <a:pt x="862093" y="0"/>
                  </a:lnTo>
                  <a:lnTo>
                    <a:pt x="862093" y="789992"/>
                  </a:lnTo>
                  <a:lnTo>
                    <a:pt x="0" y="789992"/>
                  </a:lnTo>
                  <a:lnTo>
                    <a:pt x="0" y="0"/>
                  </a:lnTo>
                  <a:close/>
                </a:path>
              </a:pathLst>
            </a:custGeom>
            <a:blipFill>
              <a:blip/>
              <a:stretch>
                <a:fillRect/>
              </a:stretch>
            </a:blipFill>
          </p:spPr>
        </p:sp>
        <p:sp>
          <p:nvSpPr>
            <p:cNvPr id="7" name="Freeform 7"/>
            <p:cNvSpPr/>
            <p:nvPr/>
          </p:nvSpPr>
          <p:spPr>
            <a:xfrm rot="660190">
              <a:off x="3800589" y="4627749"/>
              <a:ext cx="674110" cy="617730"/>
            </a:xfrm>
            <a:custGeom>
              <a:avLst/>
              <a:gdLst/>
              <a:ahLst/>
              <a:cxnLst/>
              <a:rect l="l" t="t" r="r" b="b"/>
              <a:pathLst>
                <a:path w="674110" h="617730">
                  <a:moveTo>
                    <a:pt x="0" y="0"/>
                  </a:moveTo>
                  <a:lnTo>
                    <a:pt x="674110" y="0"/>
                  </a:lnTo>
                  <a:lnTo>
                    <a:pt x="674110" y="617730"/>
                  </a:lnTo>
                  <a:lnTo>
                    <a:pt x="0" y="617730"/>
                  </a:lnTo>
                  <a:lnTo>
                    <a:pt x="0" y="0"/>
                  </a:lnTo>
                  <a:close/>
                </a:path>
              </a:pathLst>
            </a:custGeom>
            <a:blipFill>
              <a:blip/>
              <a:stretch>
                <a:fillRect/>
              </a:stretch>
            </a:blipFill>
          </p:spPr>
        </p:sp>
        <p:sp>
          <p:nvSpPr>
            <p:cNvPr id="8" name="Freeform 8"/>
            <p:cNvSpPr/>
            <p:nvPr/>
          </p:nvSpPr>
          <p:spPr>
            <a:xfrm rot="660190">
              <a:off x="1853504" y="2801571"/>
              <a:ext cx="1053947" cy="965799"/>
            </a:xfrm>
            <a:custGeom>
              <a:avLst/>
              <a:gdLst/>
              <a:ahLst/>
              <a:cxnLst/>
              <a:rect l="l" t="t" r="r" b="b"/>
              <a:pathLst>
                <a:path w="1053947" h="965799">
                  <a:moveTo>
                    <a:pt x="0" y="0"/>
                  </a:moveTo>
                  <a:lnTo>
                    <a:pt x="1053947" y="0"/>
                  </a:lnTo>
                  <a:lnTo>
                    <a:pt x="1053947" y="965799"/>
                  </a:lnTo>
                  <a:lnTo>
                    <a:pt x="0" y="965799"/>
                  </a:lnTo>
                  <a:lnTo>
                    <a:pt x="0" y="0"/>
                  </a:lnTo>
                  <a:close/>
                </a:path>
              </a:pathLst>
            </a:custGeom>
            <a:blipFill>
              <a:blip/>
              <a:stretch>
                <a:fillRect/>
              </a:stretch>
            </a:blipFill>
          </p:spPr>
        </p:sp>
        <p:sp>
          <p:nvSpPr>
            <p:cNvPr id="9" name="Freeform 9"/>
            <p:cNvSpPr/>
            <p:nvPr/>
          </p:nvSpPr>
          <p:spPr>
            <a:xfrm>
              <a:off x="1281968" y="992342"/>
              <a:ext cx="772887" cy="790678"/>
            </a:xfrm>
            <a:custGeom>
              <a:avLst/>
              <a:gdLst/>
              <a:ahLst/>
              <a:cxnLst/>
              <a:rect l="l" t="t" r="r" b="b"/>
              <a:pathLst>
                <a:path w="772887" h="790678">
                  <a:moveTo>
                    <a:pt x="0" y="0"/>
                  </a:moveTo>
                  <a:lnTo>
                    <a:pt x="772888" y="0"/>
                  </a:lnTo>
                  <a:lnTo>
                    <a:pt x="772888" y="790678"/>
                  </a:lnTo>
                  <a:lnTo>
                    <a:pt x="0" y="790678"/>
                  </a:lnTo>
                  <a:lnTo>
                    <a:pt x="0" y="0"/>
                  </a:lnTo>
                  <a:close/>
                </a:path>
              </a:pathLst>
            </a:custGeom>
            <a:blipFill>
              <a:blip/>
              <a:stretch>
                <a:fillRect/>
              </a:stretch>
            </a:blipFill>
          </p:spPr>
        </p:sp>
        <p:sp>
          <p:nvSpPr>
            <p:cNvPr id="10" name="Freeform 10"/>
            <p:cNvSpPr/>
            <p:nvPr/>
          </p:nvSpPr>
          <p:spPr>
            <a:xfrm>
              <a:off x="5925386" y="2482944"/>
              <a:ext cx="5207601" cy="6901640"/>
            </a:xfrm>
            <a:custGeom>
              <a:avLst/>
              <a:gdLst/>
              <a:ahLst/>
              <a:cxnLst/>
              <a:rect l="l" t="t" r="r" b="b"/>
              <a:pathLst>
                <a:path w="5207601" h="6901640">
                  <a:moveTo>
                    <a:pt x="0" y="0"/>
                  </a:moveTo>
                  <a:lnTo>
                    <a:pt x="5207601" y="0"/>
                  </a:lnTo>
                  <a:lnTo>
                    <a:pt x="5207601" y="6901640"/>
                  </a:lnTo>
                  <a:lnTo>
                    <a:pt x="0" y="6901640"/>
                  </a:lnTo>
                  <a:lnTo>
                    <a:pt x="0" y="0"/>
                  </a:lnTo>
                  <a:close/>
                </a:path>
              </a:pathLst>
            </a:custGeom>
            <a:blipFill>
              <a:blip r:embed="rId3"/>
              <a:stretch>
                <a:fillRect/>
              </a:stretch>
            </a:blipFill>
          </p:spPr>
        </p:sp>
        <p:sp>
          <p:nvSpPr>
            <p:cNvPr id="11" name="Freeform 11"/>
            <p:cNvSpPr/>
            <p:nvPr/>
          </p:nvSpPr>
          <p:spPr>
            <a:xfrm>
              <a:off x="7057316" y="8909226"/>
              <a:ext cx="786621" cy="835215"/>
            </a:xfrm>
            <a:custGeom>
              <a:avLst/>
              <a:gdLst/>
              <a:ahLst/>
              <a:cxnLst/>
              <a:rect l="l" t="t" r="r" b="b"/>
              <a:pathLst>
                <a:path w="786621" h="835215">
                  <a:moveTo>
                    <a:pt x="0" y="0"/>
                  </a:moveTo>
                  <a:lnTo>
                    <a:pt x="786621" y="0"/>
                  </a:lnTo>
                  <a:lnTo>
                    <a:pt x="786621" y="835215"/>
                  </a:lnTo>
                  <a:lnTo>
                    <a:pt x="0" y="835215"/>
                  </a:lnTo>
                  <a:lnTo>
                    <a:pt x="0" y="0"/>
                  </a:lnTo>
                  <a:close/>
                </a:path>
              </a:pathLst>
            </a:custGeom>
            <a:blipFill>
              <a:blip r:embed="rId4"/>
              <a:stretch>
                <a:fillRect/>
              </a:stretch>
            </a:blipFill>
          </p:spPr>
        </p:sp>
        <p:sp>
          <p:nvSpPr>
            <p:cNvPr id="12" name="Freeform 12"/>
            <p:cNvSpPr/>
            <p:nvPr/>
          </p:nvSpPr>
          <p:spPr>
            <a:xfrm rot="-885662">
              <a:off x="2318314" y="8923888"/>
              <a:ext cx="870384" cy="924153"/>
            </a:xfrm>
            <a:custGeom>
              <a:avLst/>
              <a:gdLst/>
              <a:ahLst/>
              <a:cxnLst/>
              <a:rect l="l" t="t" r="r" b="b"/>
              <a:pathLst>
                <a:path w="870384" h="924153">
                  <a:moveTo>
                    <a:pt x="0" y="0"/>
                  </a:moveTo>
                  <a:lnTo>
                    <a:pt x="870384" y="0"/>
                  </a:lnTo>
                  <a:lnTo>
                    <a:pt x="870384" y="924152"/>
                  </a:lnTo>
                  <a:lnTo>
                    <a:pt x="0" y="924152"/>
                  </a:lnTo>
                  <a:lnTo>
                    <a:pt x="0" y="0"/>
                  </a:lnTo>
                  <a:close/>
                </a:path>
              </a:pathLst>
            </a:custGeom>
            <a:blipFill>
              <a:blip r:embed="rId4"/>
              <a:stretch>
                <a:fillRect/>
              </a:stretch>
            </a:blipFill>
          </p:spPr>
        </p:sp>
        <p:sp>
          <p:nvSpPr>
            <p:cNvPr id="13" name="Freeform 13"/>
            <p:cNvSpPr/>
            <p:nvPr/>
          </p:nvSpPr>
          <p:spPr>
            <a:xfrm>
              <a:off x="9872916" y="4196031"/>
              <a:ext cx="584949" cy="740583"/>
            </a:xfrm>
            <a:custGeom>
              <a:avLst/>
              <a:gdLst/>
              <a:ahLst/>
              <a:cxnLst/>
              <a:rect l="l" t="t" r="r" b="b"/>
              <a:pathLst>
                <a:path w="584949" h="740583">
                  <a:moveTo>
                    <a:pt x="0" y="0"/>
                  </a:moveTo>
                  <a:lnTo>
                    <a:pt x="584949" y="0"/>
                  </a:lnTo>
                  <a:lnTo>
                    <a:pt x="584949" y="740583"/>
                  </a:lnTo>
                  <a:lnTo>
                    <a:pt x="0" y="740583"/>
                  </a:lnTo>
                  <a:lnTo>
                    <a:pt x="0" y="0"/>
                  </a:lnTo>
                  <a:close/>
                </a:path>
              </a:pathLst>
            </a:custGeom>
            <a:blipFill>
              <a:blip/>
              <a:stretch>
                <a:fillRect t="-96648" r="-143368"/>
              </a:stretch>
            </a:blipFill>
          </p:spPr>
        </p:sp>
        <p:sp>
          <p:nvSpPr>
            <p:cNvPr id="14" name="Freeform 14"/>
            <p:cNvSpPr/>
            <p:nvPr/>
          </p:nvSpPr>
          <p:spPr>
            <a:xfrm>
              <a:off x="4851310" y="469215"/>
              <a:ext cx="532815" cy="523127"/>
            </a:xfrm>
            <a:custGeom>
              <a:avLst/>
              <a:gdLst/>
              <a:ahLst/>
              <a:cxnLst/>
              <a:rect l="l" t="t" r="r" b="b"/>
              <a:pathLst>
                <a:path w="532815" h="523127">
                  <a:moveTo>
                    <a:pt x="0" y="0"/>
                  </a:moveTo>
                  <a:lnTo>
                    <a:pt x="532814" y="0"/>
                  </a:lnTo>
                  <a:lnTo>
                    <a:pt x="532814" y="523127"/>
                  </a:lnTo>
                  <a:lnTo>
                    <a:pt x="0" y="523127"/>
                  </a:lnTo>
                  <a:lnTo>
                    <a:pt x="0" y="0"/>
                  </a:lnTo>
                  <a:close/>
                </a:path>
              </a:pathLst>
            </a:custGeom>
            <a:blipFill>
              <a:blip r:embed="rId5"/>
              <a:stretch>
                <a:fillRect/>
              </a:stretch>
            </a:blipFill>
          </p:spPr>
        </p:sp>
        <p:sp>
          <p:nvSpPr>
            <p:cNvPr id="15" name="Freeform 15"/>
            <p:cNvSpPr/>
            <p:nvPr/>
          </p:nvSpPr>
          <p:spPr>
            <a:xfrm rot="2275092">
              <a:off x="8286233" y="7789590"/>
              <a:ext cx="510807" cy="501519"/>
            </a:xfrm>
            <a:custGeom>
              <a:avLst/>
              <a:gdLst/>
              <a:ahLst/>
              <a:cxnLst/>
              <a:rect l="l" t="t" r="r" b="b"/>
              <a:pathLst>
                <a:path w="510807" h="501519">
                  <a:moveTo>
                    <a:pt x="0" y="0"/>
                  </a:moveTo>
                  <a:lnTo>
                    <a:pt x="510806" y="0"/>
                  </a:lnTo>
                  <a:lnTo>
                    <a:pt x="510806" y="501519"/>
                  </a:lnTo>
                  <a:lnTo>
                    <a:pt x="0" y="501519"/>
                  </a:lnTo>
                  <a:lnTo>
                    <a:pt x="0" y="0"/>
                  </a:lnTo>
                  <a:close/>
                </a:path>
              </a:pathLst>
            </a:custGeom>
            <a:blipFill>
              <a:blip r:embed="rId5"/>
              <a:stretch>
                <a:fillRect/>
              </a:stretch>
            </a:blipFill>
          </p:spPr>
        </p:sp>
        <p:sp>
          <p:nvSpPr>
            <p:cNvPr id="16" name="Freeform 16"/>
            <p:cNvSpPr/>
            <p:nvPr/>
          </p:nvSpPr>
          <p:spPr>
            <a:xfrm rot="-5273184">
              <a:off x="1127061" y="6591011"/>
              <a:ext cx="363717" cy="357104"/>
            </a:xfrm>
            <a:custGeom>
              <a:avLst/>
              <a:gdLst/>
              <a:ahLst/>
              <a:cxnLst/>
              <a:rect l="l" t="t" r="r" b="b"/>
              <a:pathLst>
                <a:path w="363717" h="357104">
                  <a:moveTo>
                    <a:pt x="0" y="0"/>
                  </a:moveTo>
                  <a:lnTo>
                    <a:pt x="363717" y="0"/>
                  </a:lnTo>
                  <a:lnTo>
                    <a:pt x="363717" y="357103"/>
                  </a:lnTo>
                  <a:lnTo>
                    <a:pt x="0" y="357103"/>
                  </a:lnTo>
                  <a:lnTo>
                    <a:pt x="0" y="0"/>
                  </a:lnTo>
                  <a:close/>
                </a:path>
              </a:pathLst>
            </a:custGeom>
            <a:blipFill>
              <a:blip r:embed="rId5"/>
              <a:stretch>
                <a:fillRect/>
              </a:stretch>
            </a:blipFill>
          </p:spPr>
        </p:sp>
      </p:grpSp>
      <p:grpSp>
        <p:nvGrpSpPr>
          <p:cNvPr id="17" name="Group 17"/>
          <p:cNvGrpSpPr/>
          <p:nvPr/>
        </p:nvGrpSpPr>
        <p:grpSpPr>
          <a:xfrm>
            <a:off x="496776" y="1143000"/>
            <a:ext cx="9165132" cy="5315210"/>
            <a:chOff x="0" y="-11459"/>
            <a:chExt cx="10704645" cy="7086947"/>
          </a:xfrm>
        </p:grpSpPr>
        <p:sp>
          <p:nvSpPr>
            <p:cNvPr id="18" name="TextBox 18"/>
            <p:cNvSpPr txBox="1"/>
            <p:nvPr/>
          </p:nvSpPr>
          <p:spPr>
            <a:xfrm>
              <a:off x="0" y="307252"/>
              <a:ext cx="3113219" cy="3862420"/>
            </a:xfrm>
            <a:prstGeom prst="rect">
              <a:avLst/>
            </a:prstGeom>
          </p:spPr>
          <p:txBody>
            <a:bodyPr lIns="0" tIns="0" rIns="0" bIns="0" rtlCol="0" anchor="t">
              <a:spAutoFit/>
            </a:bodyPr>
            <a:lstStyle/>
            <a:p>
              <a:pPr algn="l">
                <a:lnSpc>
                  <a:spcPts val="24280"/>
                </a:lnSpc>
                <a:spcBef>
                  <a:spcPct val="0"/>
                </a:spcBef>
              </a:pPr>
              <a:r>
                <a:rPr lang="zh-CN" altLang="en-US" sz="17340" dirty="0">
                  <a:solidFill>
                    <a:srgbClr val="737ADB"/>
                  </a:solidFill>
                  <a:latin typeface="可画花蕊体-简" panose="020B0500000000000000"/>
                  <a:ea typeface="可画花蕊体-简" panose="020B0500000000000000"/>
                  <a:cs typeface="可画花蕊体-简" panose="020B0500000000000000"/>
                  <a:sym typeface="可画花蕊体-简" panose="020B0500000000000000"/>
                </a:rPr>
                <a:t>被</a:t>
              </a:r>
              <a:endParaRPr lang="en-US" sz="17340" dirty="0">
                <a:solidFill>
                  <a:srgbClr val="737ADB"/>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19" name="TextBox 19"/>
            <p:cNvSpPr txBox="1"/>
            <p:nvPr/>
          </p:nvSpPr>
          <p:spPr>
            <a:xfrm>
              <a:off x="2807734" y="836387"/>
              <a:ext cx="7896911" cy="3827886"/>
            </a:xfrm>
            <a:prstGeom prst="rect">
              <a:avLst/>
            </a:prstGeom>
          </p:spPr>
          <p:txBody>
            <a:bodyPr wrap="square" lIns="0" tIns="0" rIns="0" bIns="0" rtlCol="0" anchor="t">
              <a:spAutoFit/>
            </a:bodyPr>
            <a:lstStyle/>
            <a:p>
              <a:pPr algn="l">
                <a:lnSpc>
                  <a:spcPts val="24280"/>
                </a:lnSpc>
                <a:spcBef>
                  <a:spcPct val="0"/>
                </a:spcBef>
              </a:pPr>
              <a:r>
                <a:rPr lang="zh-CN" altLang="en-US" sz="17340" dirty="0">
                  <a:solidFill>
                    <a:srgbClr val="737ADB"/>
                  </a:solidFill>
                  <a:latin typeface="可画花蕊体-简" panose="020B0500000000000000"/>
                  <a:ea typeface="可画花蕊体-简" panose="020B0500000000000000"/>
                  <a:cs typeface="可画花蕊体-简" panose="020B0500000000000000"/>
                  <a:sym typeface="可画花蕊体-简" panose="020B0500000000000000"/>
                </a:rPr>
                <a:t>善意</a:t>
              </a:r>
              <a:r>
                <a:rPr lang="zh-CN" altLang="en-US" sz="6000" dirty="0">
                  <a:solidFill>
                    <a:srgbClr val="737ADB"/>
                  </a:solidFill>
                  <a:latin typeface="可画花蕊体-简" panose="020B0500000000000000"/>
                  <a:ea typeface="可画花蕊体-简" panose="020B0500000000000000"/>
                  <a:cs typeface="可画花蕊体-简" panose="020B0500000000000000"/>
                  <a:sym typeface="可画花蕊体-简" panose="020B0500000000000000"/>
                </a:rPr>
                <a:t>环绕</a:t>
              </a:r>
              <a:endParaRPr lang="en-US" sz="6000" dirty="0">
                <a:solidFill>
                  <a:srgbClr val="737ADB"/>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1" name="Freeform 21"/>
            <p:cNvSpPr/>
            <p:nvPr/>
          </p:nvSpPr>
          <p:spPr>
            <a:xfrm>
              <a:off x="1565749" y="-11459"/>
              <a:ext cx="2856999" cy="1370061"/>
            </a:xfrm>
            <a:custGeom>
              <a:avLst/>
              <a:gdLst/>
              <a:ahLst/>
              <a:cxnLst/>
              <a:rect l="l" t="t" r="r" b="b"/>
              <a:pathLst>
                <a:path w="2256886" h="1370061">
                  <a:moveTo>
                    <a:pt x="0" y="0"/>
                  </a:moveTo>
                  <a:lnTo>
                    <a:pt x="2256885" y="0"/>
                  </a:lnTo>
                  <a:lnTo>
                    <a:pt x="2256885" y="1370061"/>
                  </a:lnTo>
                  <a:lnTo>
                    <a:pt x="0" y="1370061"/>
                  </a:lnTo>
                  <a:lnTo>
                    <a:pt x="0" y="0"/>
                  </a:lnTo>
                  <a:close/>
                </a:path>
              </a:pathLst>
            </a:custGeom>
            <a:blipFill>
              <a:blip r:embed="rId6"/>
              <a:stretch>
                <a:fillRect r="-54280"/>
              </a:stretch>
            </a:blipFill>
          </p:spPr>
        </p:sp>
        <p:sp>
          <p:nvSpPr>
            <p:cNvPr id="22" name="Freeform 22"/>
            <p:cNvSpPr/>
            <p:nvPr/>
          </p:nvSpPr>
          <p:spPr>
            <a:xfrm>
              <a:off x="4380974" y="-11459"/>
              <a:ext cx="2753836" cy="1370063"/>
            </a:xfrm>
            <a:custGeom>
              <a:avLst/>
              <a:gdLst/>
              <a:ahLst/>
              <a:cxnLst/>
              <a:rect l="l" t="t" r="r" b="b"/>
              <a:pathLst>
                <a:path w="1995968" h="1370061">
                  <a:moveTo>
                    <a:pt x="0" y="0"/>
                  </a:moveTo>
                  <a:lnTo>
                    <a:pt x="1995968" y="0"/>
                  </a:lnTo>
                  <a:lnTo>
                    <a:pt x="1995968" y="1370061"/>
                  </a:lnTo>
                  <a:lnTo>
                    <a:pt x="0" y="1370061"/>
                  </a:lnTo>
                  <a:lnTo>
                    <a:pt x="0" y="0"/>
                  </a:lnTo>
                  <a:close/>
                </a:path>
              </a:pathLst>
            </a:custGeom>
            <a:blipFill>
              <a:blip r:embed="rId6"/>
              <a:stretch>
                <a:fillRect l="-74448"/>
              </a:stretch>
            </a:blipFill>
          </p:spPr>
        </p:sp>
        <p:sp>
          <p:nvSpPr>
            <p:cNvPr id="23" name="Freeform 23"/>
            <p:cNvSpPr/>
            <p:nvPr/>
          </p:nvSpPr>
          <p:spPr>
            <a:xfrm rot="1358569">
              <a:off x="1250245" y="105518"/>
              <a:ext cx="680281" cy="659872"/>
            </a:xfrm>
            <a:custGeom>
              <a:avLst/>
              <a:gdLst/>
              <a:ahLst/>
              <a:cxnLst/>
              <a:rect l="l" t="t" r="r" b="b"/>
              <a:pathLst>
                <a:path w="680281" h="659872">
                  <a:moveTo>
                    <a:pt x="0" y="0"/>
                  </a:moveTo>
                  <a:lnTo>
                    <a:pt x="680281" y="0"/>
                  </a:lnTo>
                  <a:lnTo>
                    <a:pt x="680281" y="659873"/>
                  </a:lnTo>
                  <a:lnTo>
                    <a:pt x="0" y="659873"/>
                  </a:lnTo>
                  <a:lnTo>
                    <a:pt x="0" y="0"/>
                  </a:lnTo>
                  <a:close/>
                </a:path>
              </a:pathLst>
            </a:custGeom>
            <a:blipFill>
              <a:blip/>
              <a:stretch>
                <a:fillRect/>
              </a:stretch>
            </a:blipFill>
          </p:spPr>
        </p:sp>
        <p:sp>
          <p:nvSpPr>
            <p:cNvPr id="25" name="Freeform 25"/>
            <p:cNvSpPr/>
            <p:nvPr/>
          </p:nvSpPr>
          <p:spPr>
            <a:xfrm rot="1413026">
              <a:off x="8013967" y="925631"/>
              <a:ext cx="1537765" cy="891904"/>
            </a:xfrm>
            <a:custGeom>
              <a:avLst/>
              <a:gdLst/>
              <a:ahLst/>
              <a:cxnLst/>
              <a:rect l="l" t="t" r="r" b="b"/>
              <a:pathLst>
                <a:path w="1537765" h="891904">
                  <a:moveTo>
                    <a:pt x="0" y="0"/>
                  </a:moveTo>
                  <a:lnTo>
                    <a:pt x="1537765" y="0"/>
                  </a:lnTo>
                  <a:lnTo>
                    <a:pt x="1537765" y="891903"/>
                  </a:lnTo>
                  <a:lnTo>
                    <a:pt x="0" y="891903"/>
                  </a:lnTo>
                  <a:lnTo>
                    <a:pt x="0" y="0"/>
                  </a:lnTo>
                  <a:close/>
                </a:path>
              </a:pathLst>
            </a:custGeom>
            <a:blipFill>
              <a:blip/>
              <a:stretch>
                <a:fillRect/>
              </a:stretch>
            </a:blipFill>
          </p:spPr>
        </p:sp>
        <p:sp>
          <p:nvSpPr>
            <p:cNvPr id="26" name="TextBox 26"/>
            <p:cNvSpPr txBox="1"/>
            <p:nvPr/>
          </p:nvSpPr>
          <p:spPr>
            <a:xfrm>
              <a:off x="511764" y="2655726"/>
              <a:ext cx="3277740" cy="3216266"/>
            </a:xfrm>
            <a:prstGeom prst="rect">
              <a:avLst/>
            </a:prstGeom>
          </p:spPr>
          <p:txBody>
            <a:bodyPr lIns="0" tIns="0" rIns="0" bIns="0" rtlCol="0" anchor="t">
              <a:spAutoFit/>
            </a:bodyPr>
            <a:lstStyle/>
            <a:p>
              <a:pPr algn="l">
                <a:lnSpc>
                  <a:spcPts val="23805"/>
                </a:lnSpc>
                <a:spcBef>
                  <a:spcPct val="0"/>
                </a:spcBef>
              </a:pPr>
              <a:r>
                <a:rPr lang="zh-CN" altLang="en-US" sz="4000"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和</a:t>
              </a:r>
              <a:endParaRPr lang="en-US" sz="4000"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7" name="TextBox 27"/>
            <p:cNvSpPr txBox="1"/>
            <p:nvPr/>
          </p:nvSpPr>
          <p:spPr>
            <a:xfrm>
              <a:off x="1157972" y="3325657"/>
              <a:ext cx="6185669" cy="3749831"/>
            </a:xfrm>
            <a:prstGeom prst="rect">
              <a:avLst/>
            </a:prstGeom>
          </p:spPr>
          <p:txBody>
            <a:bodyPr wrap="square" lIns="0" tIns="0" rIns="0" bIns="0" rtlCol="0" anchor="t">
              <a:spAutoFit/>
            </a:bodyPr>
            <a:lstStyle/>
            <a:p>
              <a:pPr algn="l">
                <a:lnSpc>
                  <a:spcPts val="23805"/>
                </a:lnSpc>
                <a:spcBef>
                  <a:spcPct val="0"/>
                </a:spcBef>
              </a:pPr>
              <a:r>
                <a:rPr lang="zh-CN" altLang="en-US" sz="17000"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温暖</a:t>
              </a:r>
              <a:endParaRPr lang="en-US" sz="17000"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8" name="TextBox 28"/>
            <p:cNvSpPr txBox="1"/>
            <p:nvPr/>
          </p:nvSpPr>
          <p:spPr>
            <a:xfrm>
              <a:off x="1956200" y="10287"/>
              <a:ext cx="3146665" cy="1135097"/>
            </a:xfrm>
            <a:prstGeom prst="rect">
              <a:avLst/>
            </a:prstGeom>
          </p:spPr>
          <p:txBody>
            <a:bodyPr wrap="square" lIns="0" tIns="0" rIns="0" bIns="0" rtlCol="0" anchor="t">
              <a:spAutoFit/>
            </a:bodyPr>
            <a:lstStyle/>
            <a:p>
              <a:pPr algn="l">
                <a:lnSpc>
                  <a:spcPts val="7225"/>
                </a:lnSpc>
                <a:spcBef>
                  <a:spcPct val="0"/>
                </a:spcBef>
              </a:pPr>
              <a:r>
                <a:rPr lang="zh-CN" alt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rPr>
                <a:t>模拟卷</a:t>
              </a:r>
              <a:endParaRPr 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9" name="TextBox 29"/>
            <p:cNvSpPr txBox="1"/>
            <p:nvPr/>
          </p:nvSpPr>
          <p:spPr>
            <a:xfrm rot="74198">
              <a:off x="2792945" y="241450"/>
              <a:ext cx="915553" cy="1147257"/>
            </a:xfrm>
            <a:prstGeom prst="rect">
              <a:avLst/>
            </a:prstGeom>
          </p:spPr>
          <p:txBody>
            <a:bodyPr lIns="0" tIns="0" rIns="0" bIns="0" rtlCol="0" anchor="t">
              <a:spAutoFit/>
            </a:bodyPr>
            <a:lstStyle/>
            <a:p>
              <a:pPr algn="l">
                <a:lnSpc>
                  <a:spcPts val="7225"/>
                </a:lnSpc>
                <a:spcBef>
                  <a:spcPct val="0"/>
                </a:spcBef>
              </a:pPr>
              <a:endParaRPr 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30" name="TextBox 30"/>
            <p:cNvSpPr txBox="1"/>
            <p:nvPr/>
          </p:nvSpPr>
          <p:spPr>
            <a:xfrm rot="21129245">
              <a:off x="4310213" y="-10018"/>
              <a:ext cx="915553" cy="1135097"/>
            </a:xfrm>
            <a:prstGeom prst="rect">
              <a:avLst/>
            </a:prstGeom>
          </p:spPr>
          <p:txBody>
            <a:bodyPr lIns="0" tIns="0" rIns="0" bIns="0" rtlCol="0" anchor="t">
              <a:spAutoFit/>
            </a:bodyPr>
            <a:lstStyle/>
            <a:p>
              <a:pPr algn="l">
                <a:lnSpc>
                  <a:spcPts val="7225"/>
                </a:lnSpc>
                <a:spcBef>
                  <a:spcPct val="0"/>
                </a:spcBef>
              </a:pPr>
              <a:r>
                <a:rPr lang="zh-CN" alt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rPr>
                <a:t>到</a:t>
              </a:r>
              <a:endParaRPr 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31" name="TextBox 31"/>
            <p:cNvSpPr txBox="1"/>
            <p:nvPr/>
          </p:nvSpPr>
          <p:spPr>
            <a:xfrm rot="541715">
              <a:off x="5189802" y="69322"/>
              <a:ext cx="1989433" cy="1135097"/>
            </a:xfrm>
            <a:prstGeom prst="rect">
              <a:avLst/>
            </a:prstGeom>
          </p:spPr>
          <p:txBody>
            <a:bodyPr wrap="square" lIns="0" tIns="0" rIns="0" bIns="0" rtlCol="0" anchor="t">
              <a:spAutoFit/>
            </a:bodyPr>
            <a:lstStyle/>
            <a:p>
              <a:pPr algn="l">
                <a:lnSpc>
                  <a:spcPts val="7225"/>
                </a:lnSpc>
                <a:spcBef>
                  <a:spcPct val="0"/>
                </a:spcBef>
              </a:pPr>
              <a:r>
                <a:rPr lang="zh-CN" alt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rPr>
                <a:t>真题</a:t>
              </a:r>
              <a:endParaRPr lang="en-US" sz="5160" dirty="0">
                <a:solidFill>
                  <a:srgbClr val="614332"/>
                </a:solidFill>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32" name="TextBox 32"/>
            <p:cNvSpPr txBox="1"/>
            <p:nvPr/>
          </p:nvSpPr>
          <p:spPr>
            <a:xfrm>
              <a:off x="7423053" y="4727293"/>
              <a:ext cx="3008093" cy="1812461"/>
            </a:xfrm>
            <a:prstGeom prst="rect">
              <a:avLst/>
            </a:prstGeom>
          </p:spPr>
          <p:txBody>
            <a:bodyPr wrap="square" lIns="0" tIns="0" rIns="0" bIns="0" rtlCol="0" anchor="t">
              <a:spAutoFit/>
            </a:bodyPr>
            <a:lstStyle/>
            <a:p>
              <a:pPr algn="l">
                <a:lnSpc>
                  <a:spcPts val="5290"/>
                </a:lnSpc>
                <a:spcBef>
                  <a:spcPct val="0"/>
                </a:spcBef>
              </a:pPr>
              <a:r>
                <a:rPr lang="en-US" sz="3775" dirty="0">
                  <a:solidFill>
                    <a:srgbClr val="614332"/>
                  </a:solidFill>
                  <a:latin typeface="Sue Ellen Francisco" panose="02000000000000000000"/>
                  <a:ea typeface="Sue Ellen Francisco" panose="02000000000000000000"/>
                  <a:cs typeface="Sue Ellen Francisco" panose="02000000000000000000"/>
                  <a:sym typeface="Sue Ellen Francisco" panose="02000000000000000000"/>
                </a:rPr>
                <a:t>Who are your angels?</a:t>
              </a:r>
              <a:endParaRPr lang="en-US" sz="3775" dirty="0">
                <a:solidFill>
                  <a:srgbClr val="614332"/>
                </a:solidFill>
                <a:latin typeface="Sue Ellen Francisco" panose="02000000000000000000"/>
                <a:ea typeface="Sue Ellen Francisco" panose="02000000000000000000"/>
                <a:cs typeface="Sue Ellen Francisco" panose="02000000000000000000"/>
                <a:sym typeface="Sue Ellen Francisco" panose="02000000000000000000"/>
              </a:endParaRPr>
            </a:p>
          </p:txBody>
        </p:sp>
        <p:sp>
          <p:nvSpPr>
            <p:cNvPr id="33" name="Freeform 33"/>
            <p:cNvSpPr/>
            <p:nvPr/>
          </p:nvSpPr>
          <p:spPr>
            <a:xfrm rot="1062146">
              <a:off x="5864530" y="4073703"/>
              <a:ext cx="1224309" cy="2388895"/>
            </a:xfrm>
            <a:custGeom>
              <a:avLst/>
              <a:gdLst/>
              <a:ahLst/>
              <a:cxnLst/>
              <a:rect l="l" t="t" r="r" b="b"/>
              <a:pathLst>
                <a:path w="1224309" h="2388895">
                  <a:moveTo>
                    <a:pt x="0" y="0"/>
                  </a:moveTo>
                  <a:lnTo>
                    <a:pt x="1224309" y="0"/>
                  </a:lnTo>
                  <a:lnTo>
                    <a:pt x="1224309" y="2388895"/>
                  </a:lnTo>
                  <a:lnTo>
                    <a:pt x="0" y="2388895"/>
                  </a:lnTo>
                  <a:lnTo>
                    <a:pt x="0" y="0"/>
                  </a:lnTo>
                  <a:close/>
                </a:path>
              </a:pathLst>
            </a:custGeom>
            <a:blipFill>
              <a:blip r:embed="rId7"/>
              <a:stretch>
                <a:fillRect/>
              </a:stretch>
            </a:blipFill>
          </p:spPr>
        </p:sp>
      </p:grpSp>
      <p:sp>
        <p:nvSpPr>
          <p:cNvPr id="34" name="Freeform 34"/>
          <p:cNvSpPr/>
          <p:nvPr/>
        </p:nvSpPr>
        <p:spPr>
          <a:xfrm>
            <a:off x="1351129" y="6365545"/>
            <a:ext cx="3553975" cy="875408"/>
          </a:xfrm>
          <a:custGeom>
            <a:avLst/>
            <a:gdLst/>
            <a:ahLst/>
            <a:cxnLst/>
            <a:rect l="l" t="t" r="r" b="b"/>
            <a:pathLst>
              <a:path w="3553975" h="875408">
                <a:moveTo>
                  <a:pt x="0" y="0"/>
                </a:moveTo>
                <a:lnTo>
                  <a:pt x="3553975" y="0"/>
                </a:lnTo>
                <a:lnTo>
                  <a:pt x="3553975" y="875408"/>
                </a:lnTo>
                <a:lnTo>
                  <a:pt x="0" y="875408"/>
                </a:lnTo>
                <a:lnTo>
                  <a:pt x="0" y="0"/>
                </a:lnTo>
                <a:close/>
              </a:path>
            </a:pathLst>
          </a:custGeom>
          <a:blipFill>
            <a:blip r:embed="rId8"/>
            <a:stretch>
              <a:fillRect/>
            </a:stretch>
          </a:blipFill>
        </p:spPr>
      </p:sp>
      <p:sp>
        <p:nvSpPr>
          <p:cNvPr id="35" name="Freeform 35"/>
          <p:cNvSpPr/>
          <p:nvPr/>
        </p:nvSpPr>
        <p:spPr>
          <a:xfrm>
            <a:off x="1068222" y="6387254"/>
            <a:ext cx="769029" cy="774841"/>
          </a:xfrm>
          <a:custGeom>
            <a:avLst/>
            <a:gdLst/>
            <a:ahLst/>
            <a:cxnLst/>
            <a:rect l="l" t="t" r="r" b="b"/>
            <a:pathLst>
              <a:path w="769029" h="774841">
                <a:moveTo>
                  <a:pt x="0" y="0"/>
                </a:moveTo>
                <a:lnTo>
                  <a:pt x="769030" y="0"/>
                </a:lnTo>
                <a:lnTo>
                  <a:pt x="769030" y="774840"/>
                </a:lnTo>
                <a:lnTo>
                  <a:pt x="0" y="774840"/>
                </a:lnTo>
                <a:lnTo>
                  <a:pt x="0" y="0"/>
                </a:lnTo>
                <a:close/>
              </a:path>
            </a:pathLst>
          </a:custGeom>
          <a:blipFill>
            <a:blip r:embed="rId9"/>
            <a:stretch>
              <a:fillRect/>
            </a:stretch>
          </a:blipFill>
        </p:spPr>
      </p:sp>
      <p:sp>
        <p:nvSpPr>
          <p:cNvPr id="37" name="TextBox 37"/>
          <p:cNvSpPr txBox="1"/>
          <p:nvPr/>
        </p:nvSpPr>
        <p:spPr>
          <a:xfrm>
            <a:off x="1940359" y="6514959"/>
            <a:ext cx="2656170" cy="471805"/>
          </a:xfrm>
          <a:prstGeom prst="rect">
            <a:avLst/>
          </a:prstGeom>
        </p:spPr>
        <p:txBody>
          <a:bodyPr lIns="0" tIns="0" rIns="0" bIns="0" rtlCol="0" anchor="t">
            <a:spAutoFit/>
          </a:bodyPr>
          <a:lstStyle/>
          <a:p>
            <a:pPr algn="ctr">
              <a:lnSpc>
                <a:spcPts val="3920"/>
              </a:lnSpc>
              <a:spcBef>
                <a:spcPct val="0"/>
              </a:spcBef>
            </a:pPr>
            <a:r>
              <a:rPr lang="en-US" sz="2800" dirty="0">
                <a:solidFill>
                  <a:srgbClr val="614332"/>
                </a:solidFill>
                <a:latin typeface="思源黑体" panose="020B0500000000000000"/>
                <a:ea typeface="思源黑体" panose="020B0500000000000000"/>
                <a:cs typeface="思源黑体" panose="020B0500000000000000"/>
                <a:sym typeface="思源黑体" panose="020B0500000000000000"/>
              </a:rPr>
              <a:t>F </a:t>
            </a:r>
            <a:r>
              <a:rPr lang="en-US" altLang="zh-CN" sz="2800" dirty="0">
                <a:solidFill>
                  <a:srgbClr val="614332"/>
                </a:solidFill>
                <a:latin typeface="思源黑体" panose="020B0500000000000000"/>
                <a:ea typeface="思源黑体" panose="020B0500000000000000"/>
                <a:cs typeface="思源黑体" panose="020B0500000000000000"/>
                <a:sym typeface="思源黑体" panose="020B0500000000000000"/>
              </a:rPr>
              <a:t>a y</a:t>
            </a:r>
            <a:endParaRPr lang="en-US" sz="2800" dirty="0">
              <a:solidFill>
                <a:srgbClr val="614332"/>
              </a:solidFill>
              <a:latin typeface="思源黑体" panose="020B0500000000000000"/>
              <a:ea typeface="思源黑体" panose="020B0500000000000000"/>
              <a:cs typeface="思源黑体" panose="020B0500000000000000"/>
              <a:sym typeface="思源黑体" panose="020B0500000000000000"/>
            </a:endParaRPr>
          </a:p>
        </p:txBody>
      </p:sp>
      <p:sp>
        <p:nvSpPr>
          <p:cNvPr id="39" name="TextBox 39"/>
          <p:cNvSpPr txBox="1"/>
          <p:nvPr/>
        </p:nvSpPr>
        <p:spPr>
          <a:xfrm>
            <a:off x="1154350" y="7664323"/>
            <a:ext cx="9923628" cy="1658274"/>
          </a:xfrm>
          <a:prstGeom prst="rect">
            <a:avLst/>
          </a:prstGeom>
        </p:spPr>
        <p:txBody>
          <a:bodyPr wrap="square" lIns="0" tIns="0" rIns="0" bIns="0" rtlCol="0" anchor="t">
            <a:spAutoFit/>
          </a:bodyPr>
          <a:lstStyle/>
          <a:p>
            <a:pPr algn="l">
              <a:lnSpc>
                <a:spcPts val="2520"/>
              </a:lnSpc>
              <a:spcBef>
                <a:spcPct val="0"/>
              </a:spcBef>
            </a:pPr>
            <a:r>
              <a:rPr lang="zh-CN" altLang="en-US" sz="4000" dirty="0"/>
              <a:t>衢丽湖→真题</a:t>
            </a:r>
            <a:endParaRPr lang="en-US" altLang="zh-CN" sz="4000" dirty="0"/>
          </a:p>
          <a:p>
            <a:pPr algn="l">
              <a:lnSpc>
                <a:spcPts val="2520"/>
              </a:lnSpc>
              <a:spcBef>
                <a:spcPct val="0"/>
              </a:spcBef>
            </a:pPr>
            <a:endParaRPr lang="en-US" altLang="zh-CN" sz="4000" dirty="0"/>
          </a:p>
          <a:p>
            <a:pPr algn="l">
              <a:lnSpc>
                <a:spcPts val="2520"/>
              </a:lnSpc>
              <a:spcBef>
                <a:spcPct val="0"/>
              </a:spcBef>
            </a:pPr>
            <a:r>
              <a:rPr lang="en-US" altLang="zh-CN" sz="4000" dirty="0"/>
              <a:t>The Warmth Behind the "Glass House“</a:t>
            </a:r>
            <a:endParaRPr lang="en-US" altLang="zh-CN" sz="4000" dirty="0"/>
          </a:p>
          <a:p>
            <a:pPr algn="l">
              <a:lnSpc>
                <a:spcPts val="2520"/>
              </a:lnSpc>
              <a:spcBef>
                <a:spcPct val="0"/>
              </a:spcBef>
            </a:pPr>
            <a:endParaRPr lang="en-US" sz="4000" dirty="0">
              <a:solidFill>
                <a:srgbClr val="025A40"/>
              </a:solidFill>
              <a:latin typeface="Calibri (MS) Light" panose="020F0302020204030204"/>
              <a:ea typeface="Calibri (MS) Light" panose="020F0302020204030204"/>
              <a:cs typeface="Calibri (MS) Light" panose="020F0302020204030204"/>
              <a:sym typeface="Calibri (MS) Light" panose="020F0302020204030204"/>
            </a:endParaRPr>
          </a:p>
          <a:p>
            <a:pPr algn="l">
              <a:lnSpc>
                <a:spcPts val="2520"/>
              </a:lnSpc>
              <a:spcBef>
                <a:spcPct val="0"/>
              </a:spcBef>
            </a:pPr>
            <a:r>
              <a:rPr lang="zh-CN" altLang="en-US" sz="4000" dirty="0">
                <a:solidFill>
                  <a:srgbClr val="025A40"/>
                </a:solidFill>
                <a:latin typeface="Calibri (MS) Light" panose="020F0302020204030204"/>
                <a:ea typeface="Calibri (MS) Light" panose="020F0302020204030204"/>
                <a:cs typeface="Calibri (MS) Light" panose="020F0302020204030204"/>
                <a:sym typeface="Calibri (MS) Light" panose="020F0302020204030204"/>
              </a:rPr>
              <a:t>类似情节推进逻辑链梳理与片段式语料整理</a:t>
            </a:r>
            <a:endParaRPr lang="en-US" sz="4000" dirty="0">
              <a:solidFill>
                <a:srgbClr val="025A40"/>
              </a:solidFill>
              <a:latin typeface="Calibri (MS) Light" panose="020F0302020204030204"/>
              <a:ea typeface="Calibri (MS) Light" panose="020F0302020204030204"/>
              <a:cs typeface="Calibri (MS) Light" panose="020F0302020204030204"/>
              <a:sym typeface="Calibri (MS) Light" panose="020F0302020204030204"/>
            </a:endParaRPr>
          </a:p>
        </p:txBody>
      </p:sp>
      <p:pic>
        <p:nvPicPr>
          <p:cNvPr id="20" name="图片 19" descr="logo横版 png"/>
          <p:cNvPicPr>
            <a:picLocks noChangeAspect="1"/>
          </p:cNvPicPr>
          <p:nvPr userDrawn="1"/>
        </p:nvPicPr>
        <p:blipFill>
          <a:blip r:embed="rId10"/>
          <a:stretch>
            <a:fillRect/>
          </a:stretch>
        </p:blipFill>
        <p:spPr>
          <a:xfrm>
            <a:off x="16474440" y="888365"/>
            <a:ext cx="876300" cy="927100"/>
          </a:xfrm>
          <a:prstGeom prst="rect">
            <a:avLst/>
          </a:prstGeom>
          <a:noFill/>
          <a:ln w="9525">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342900" y="723900"/>
          <a:ext cx="17602200" cy="9169640"/>
        </p:xfrm>
        <a:graphic>
          <a:graphicData uri="http://schemas.openxmlformats.org/drawingml/2006/table">
            <a:tbl>
              <a:tblPr>
                <a:tableStyleId>{1FECB4D8-DB02-4DC6-A0A2-4F2EBAE1DC90}</a:tableStyleId>
              </a:tblPr>
              <a:tblGrid>
                <a:gridCol w="1700696"/>
                <a:gridCol w="3404704"/>
                <a:gridCol w="4282440"/>
                <a:gridCol w="3413760"/>
                <a:gridCol w="4800600"/>
              </a:tblGrid>
              <a:tr h="0">
                <a:tc>
                  <a:txBody>
                    <a:bodyPr/>
                    <a:lstStyle/>
                    <a:p>
                      <a:pPr algn="ctr">
                        <a:buNone/>
                      </a:pPr>
                      <a:r>
                        <a:rPr lang="zh-CN" altLang="en-US" sz="2400" b="1">
                          <a:effectLst/>
                        </a:rPr>
                        <a:t>题型类别</a:t>
                      </a:r>
                      <a:endParaRPr lang="zh-CN" altLang="en-US" sz="2400" b="1">
                        <a:effectLst/>
                      </a:endParaRPr>
                    </a:p>
                  </a:txBody>
                  <a:tcPr marL="2564" marR="2564" marT="2564" marB="2564" anchor="ctr"/>
                </a:tc>
                <a:tc>
                  <a:txBody>
                    <a:bodyPr/>
                    <a:lstStyle/>
                    <a:p>
                      <a:pPr algn="ctr">
                        <a:buNone/>
                      </a:pPr>
                      <a:r>
                        <a:rPr lang="zh-CN" altLang="en-US" sz="2400" b="1" dirty="0">
                          <a:effectLst/>
                        </a:rPr>
                        <a:t>核心特征</a:t>
                      </a:r>
                      <a:endParaRPr lang="zh-CN" altLang="en-US" sz="2400" b="1" dirty="0">
                        <a:effectLst/>
                      </a:endParaRPr>
                    </a:p>
                  </a:txBody>
                  <a:tcPr marL="2564" marR="2564" marT="2564" marB="2564" anchor="ctr"/>
                </a:tc>
                <a:tc>
                  <a:txBody>
                    <a:bodyPr/>
                    <a:lstStyle/>
                    <a:p>
                      <a:pPr algn="ctr">
                        <a:buNone/>
                      </a:pPr>
                      <a:r>
                        <a:rPr lang="zh-CN" altLang="en-US" sz="2400" b="1">
                          <a:effectLst/>
                        </a:rPr>
                        <a:t>逻辑链适配点</a:t>
                      </a:r>
                      <a:endParaRPr lang="zh-CN" altLang="en-US" sz="2400" b="1">
                        <a:effectLst/>
                      </a:endParaRPr>
                    </a:p>
                  </a:txBody>
                  <a:tcPr marL="2564" marR="2564" marT="2564" marB="2564" anchor="ctr"/>
                </a:tc>
                <a:tc>
                  <a:txBody>
                    <a:bodyPr/>
                    <a:lstStyle/>
                    <a:p>
                      <a:pPr algn="ctr">
                        <a:buNone/>
                      </a:pPr>
                      <a:r>
                        <a:rPr lang="zh-CN" altLang="en-US" sz="2400" b="1">
                          <a:effectLst/>
                        </a:rPr>
                        <a:t>典型真题 </a:t>
                      </a:r>
                      <a:r>
                        <a:rPr lang="en-US" altLang="zh-CN" sz="2400" b="1">
                          <a:effectLst/>
                        </a:rPr>
                        <a:t>/ </a:t>
                      </a:r>
                      <a:r>
                        <a:rPr lang="zh-CN" altLang="en-US" sz="2400" b="1">
                          <a:effectLst/>
                        </a:rPr>
                        <a:t>模拟题</a:t>
                      </a:r>
                      <a:endParaRPr lang="zh-CN" altLang="en-US" sz="2400" b="1">
                        <a:effectLst/>
                      </a:endParaRPr>
                    </a:p>
                  </a:txBody>
                  <a:tcPr marL="2564" marR="2564" marT="2564" marB="2564" anchor="ctr"/>
                </a:tc>
                <a:tc>
                  <a:txBody>
                    <a:bodyPr/>
                    <a:lstStyle/>
                    <a:p>
                      <a:pPr algn="ctr">
                        <a:buNone/>
                      </a:pPr>
                      <a:r>
                        <a:rPr lang="zh-CN" altLang="en-US" sz="2400" b="1" dirty="0">
                          <a:effectLst/>
                        </a:rPr>
                        <a:t>叙事模式模板</a:t>
                      </a:r>
                      <a:endParaRPr lang="zh-CN" altLang="en-US" sz="2400" b="1" dirty="0">
                        <a:effectLst/>
                      </a:endParaRPr>
                    </a:p>
                  </a:txBody>
                  <a:tcPr marL="2564" marR="2564" marT="2564" marB="2564" anchor="ctr"/>
                </a:tc>
              </a:tr>
              <a:tr h="303194">
                <a:tc>
                  <a:txBody>
                    <a:bodyPr/>
                    <a:lstStyle/>
                    <a:p>
                      <a:pPr algn="l">
                        <a:buNone/>
                      </a:pPr>
                      <a:r>
                        <a:rPr lang="en-US" altLang="zh-CN" sz="2400" b="1">
                          <a:effectLst/>
                        </a:rPr>
                        <a:t>1. </a:t>
                      </a:r>
                      <a:r>
                        <a:rPr lang="zh-CN" altLang="en-US" sz="2400" b="1">
                          <a:effectLst/>
                        </a:rPr>
                        <a:t>陌生人 </a:t>
                      </a:r>
                      <a:r>
                        <a:rPr lang="en-US" altLang="zh-CN" sz="2400" b="1">
                          <a:effectLst/>
                        </a:rPr>
                        <a:t>/ </a:t>
                      </a:r>
                      <a:r>
                        <a:rPr lang="zh-CN" altLang="en-US" sz="2400" b="1">
                          <a:effectLst/>
                        </a:rPr>
                        <a:t>路人善意相助类</a:t>
                      </a:r>
                      <a:endParaRPr lang="zh-CN" altLang="en-US" sz="2400">
                        <a:effectLst/>
                      </a:endParaRPr>
                    </a:p>
                  </a:txBody>
                  <a:tcPr marL="2564" marR="2564" marT="2564" marB="2564" anchor="ctr"/>
                </a:tc>
                <a:tc>
                  <a:txBody>
                    <a:bodyPr/>
                    <a:lstStyle/>
                    <a:p>
                      <a:pPr algn="l">
                        <a:buNone/>
                      </a:pPr>
                      <a:r>
                        <a:rPr lang="zh-CN" altLang="en-US" sz="2400" dirty="0">
                          <a:effectLst/>
                        </a:rPr>
                        <a:t>主角突发困境（如没钱、迷路、赶车、遇雨），素不相识的路人主动伸出援手，不求回报，打破主角对陌生人的刻板印象</a:t>
                      </a:r>
                      <a:endParaRPr lang="zh-CN" altLang="en-US" sz="2400" dirty="0">
                        <a:effectLst/>
                      </a:endParaRPr>
                    </a:p>
                  </a:txBody>
                  <a:tcPr marL="2564" marR="2564" marT="2564" marB="2564" anchor="ctr"/>
                </a:tc>
                <a:tc>
                  <a:txBody>
                    <a:bodyPr/>
                    <a:lstStyle/>
                    <a:p>
                      <a:pPr algn="l">
                        <a:buNone/>
                      </a:pPr>
                      <a:r>
                        <a:rPr lang="zh-CN" altLang="en-US" sz="2400" dirty="0">
                          <a:effectLst/>
                        </a:rPr>
                        <a:t>困境（绝境）→ 陌生人无条件信任 </a:t>
                      </a:r>
                      <a:r>
                        <a:rPr lang="en-US" altLang="zh-CN" sz="2400" dirty="0">
                          <a:effectLst/>
                        </a:rPr>
                        <a:t>/ </a:t>
                      </a:r>
                      <a:r>
                        <a:rPr lang="zh-CN" altLang="en-US" sz="2400" dirty="0">
                          <a:effectLst/>
                        </a:rPr>
                        <a:t>帮助 → 情绪反转（猜忌→感激）→ 危机解除（问题解决）→ 升华（</a:t>
                      </a:r>
                      <a:r>
                        <a:rPr lang="zh-CN" altLang="en-US" sz="2400" b="1" dirty="0">
                          <a:effectLst/>
                        </a:rPr>
                        <a:t>陌生人的善意与信任</a:t>
                      </a:r>
                      <a:r>
                        <a:rPr lang="zh-CN" altLang="en-US" sz="2400" dirty="0">
                          <a:effectLst/>
                        </a:rPr>
                        <a:t>）</a:t>
                      </a:r>
                      <a:endParaRPr lang="zh-CN" altLang="en-US" sz="2400" dirty="0">
                        <a:effectLst/>
                      </a:endParaRPr>
                    </a:p>
                  </a:txBody>
                  <a:tcPr marL="2564" marR="2564" marT="2564" marB="2564" anchor="ctr"/>
                </a:tc>
                <a:tc>
                  <a:txBody>
                    <a:bodyPr/>
                    <a:lstStyle/>
                    <a:p>
                      <a:pPr algn="l">
                        <a:buNone/>
                      </a:pPr>
                      <a:r>
                        <a:rPr lang="en-US" altLang="zh-CN" sz="2400" dirty="0">
                          <a:effectLst/>
                        </a:rPr>
                        <a:t>2024 </a:t>
                      </a:r>
                      <a:r>
                        <a:rPr lang="zh-CN" altLang="en-US" sz="2400" dirty="0">
                          <a:effectLst/>
                        </a:rPr>
                        <a:t>新课标 </a:t>
                      </a:r>
                      <a:r>
                        <a:rPr lang="en-US" altLang="zh-CN" sz="2400" dirty="0">
                          <a:effectLst/>
                        </a:rPr>
                        <a:t>Ⅱ </a:t>
                      </a:r>
                      <a:r>
                        <a:rPr lang="zh-CN" altLang="en-US" sz="2400" dirty="0">
                          <a:effectLst/>
                        </a:rPr>
                        <a:t>卷（出租车司机 </a:t>
                      </a:r>
                      <a:r>
                        <a:rPr lang="en-US" altLang="zh-CN" sz="2400" dirty="0">
                          <a:effectLst/>
                        </a:rPr>
                        <a:t>Gunter</a:t>
                      </a:r>
                      <a:r>
                        <a:rPr lang="zh-CN" altLang="en-US" sz="2400" dirty="0">
                          <a:effectLst/>
                        </a:rPr>
                        <a:t>）</a:t>
                      </a:r>
                      <a:endParaRPr lang="zh-CN" altLang="en-US" sz="2400" dirty="0">
                        <a:effectLst/>
                      </a:endParaRPr>
                    </a:p>
                    <a:p>
                      <a:pPr algn="l">
                        <a:buNone/>
                      </a:pPr>
                      <a:r>
                        <a:rPr lang="en-US" altLang="zh-CN" sz="2400" dirty="0">
                          <a:effectLst/>
                        </a:rPr>
                        <a:t>2021 </a:t>
                      </a:r>
                      <a:r>
                        <a:rPr lang="zh-CN" altLang="en-US" sz="2400" dirty="0">
                          <a:effectLst/>
                        </a:rPr>
                        <a:t>新高考 </a:t>
                      </a:r>
                      <a:r>
                        <a:rPr lang="en-US" altLang="zh-CN" sz="2400" dirty="0">
                          <a:effectLst/>
                        </a:rPr>
                        <a:t>Ⅰ </a:t>
                      </a:r>
                      <a:r>
                        <a:rPr lang="zh-CN" altLang="en-US" sz="2400" dirty="0">
                          <a:effectLst/>
                        </a:rPr>
                        <a:t>卷（迷路遇护林员）雨天遇路人帮忙修车</a:t>
                      </a:r>
                      <a:endParaRPr lang="zh-CN" altLang="en-US" sz="2400" dirty="0">
                        <a:effectLst/>
                      </a:endParaRPr>
                    </a:p>
                  </a:txBody>
                  <a:tcPr marL="2564" marR="2564" marT="2564" marB="2564" anchor="ctr"/>
                </a:tc>
                <a:tc>
                  <a:txBody>
                    <a:bodyPr/>
                    <a:lstStyle/>
                    <a:p>
                      <a:pPr algn="l">
                        <a:buNone/>
                      </a:pPr>
                      <a:r>
                        <a:rPr lang="zh-CN" altLang="en-US" sz="2400">
                          <a:effectLst/>
                        </a:rPr>
                        <a:t>主角陷入孤立无援的绝境 → 路人 </a:t>
                      </a:r>
                      <a:r>
                        <a:rPr lang="en-US" altLang="zh-CN" sz="2400">
                          <a:effectLst/>
                        </a:rPr>
                        <a:t>/ </a:t>
                      </a:r>
                      <a:r>
                        <a:rPr lang="zh-CN" altLang="en-US" sz="2400">
                          <a:effectLst/>
                        </a:rPr>
                        <a:t>司机 </a:t>
                      </a:r>
                      <a:r>
                        <a:rPr lang="en-US" altLang="zh-CN" sz="2400">
                          <a:effectLst/>
                        </a:rPr>
                        <a:t>/ </a:t>
                      </a:r>
                      <a:r>
                        <a:rPr lang="zh-CN" altLang="en-US" sz="2400">
                          <a:effectLst/>
                        </a:rPr>
                        <a:t>店员主动提供帮助（信任、物资、指引） → 主角从猜忌 </a:t>
                      </a:r>
                      <a:r>
                        <a:rPr lang="en-US" altLang="zh-CN" sz="2400">
                          <a:effectLst/>
                        </a:rPr>
                        <a:t>/ </a:t>
                      </a:r>
                      <a:r>
                        <a:rPr lang="zh-CN" altLang="en-US" sz="2400">
                          <a:effectLst/>
                        </a:rPr>
                        <a:t>羞愧转为震撼与感激 → 事后兑现承诺 </a:t>
                      </a:r>
                      <a:r>
                        <a:rPr lang="en-US" altLang="zh-CN" sz="2400">
                          <a:effectLst/>
                        </a:rPr>
                        <a:t>/ </a:t>
                      </a:r>
                      <a:r>
                        <a:rPr lang="zh-CN" altLang="en-US" sz="2400">
                          <a:effectLst/>
                        </a:rPr>
                        <a:t>解决问题 → 感悟陌生人之间的信任与善意</a:t>
                      </a:r>
                      <a:endParaRPr lang="zh-CN" altLang="en-US" sz="2400">
                        <a:effectLst/>
                      </a:endParaRPr>
                    </a:p>
                  </a:txBody>
                  <a:tcPr marL="2564" marR="2564" marT="2564" marB="2564" anchor="ctr"/>
                </a:tc>
              </a:tr>
              <a:tr h="304800">
                <a:tc>
                  <a:txBody>
                    <a:bodyPr/>
                    <a:lstStyle/>
                    <a:p>
                      <a:pPr algn="l">
                        <a:buNone/>
                      </a:pPr>
                      <a:r>
                        <a:rPr lang="en-US" altLang="zh-CN" sz="2400" b="1" dirty="0">
                          <a:effectLst/>
                        </a:rPr>
                        <a:t>2. </a:t>
                      </a:r>
                      <a:r>
                        <a:rPr lang="zh-CN" altLang="en-US" sz="2400" b="1" dirty="0">
                          <a:effectLst/>
                        </a:rPr>
                        <a:t>偏见 </a:t>
                      </a:r>
                      <a:r>
                        <a:rPr lang="en-US" altLang="zh-CN" sz="2400" b="1" dirty="0">
                          <a:effectLst/>
                        </a:rPr>
                        <a:t>/</a:t>
                      </a:r>
                      <a:endParaRPr lang="en-US" altLang="zh-CN" sz="2400" b="1" dirty="0">
                        <a:effectLst/>
                      </a:endParaRPr>
                    </a:p>
                    <a:p>
                      <a:pPr algn="l">
                        <a:buNone/>
                      </a:pPr>
                      <a:r>
                        <a:rPr lang="en-US" altLang="zh-CN" sz="2400" b="1" dirty="0">
                          <a:effectLst/>
                        </a:rPr>
                        <a:t> </a:t>
                      </a:r>
                      <a:r>
                        <a:rPr lang="zh-CN" altLang="en-US" sz="2400" b="1" dirty="0">
                          <a:effectLst/>
                        </a:rPr>
                        <a:t>误解被善意打破类</a:t>
                      </a:r>
                      <a:endParaRPr lang="zh-CN" altLang="en-US" sz="2400" dirty="0">
                        <a:effectLst/>
                      </a:endParaRPr>
                    </a:p>
                  </a:txBody>
                  <a:tcPr marL="2564" marR="2564" marT="2564" marB="2564" anchor="ctr"/>
                </a:tc>
                <a:tc>
                  <a:txBody>
                    <a:bodyPr/>
                    <a:lstStyle/>
                    <a:p>
                      <a:pPr algn="l">
                        <a:buNone/>
                      </a:pPr>
                      <a:r>
                        <a:rPr lang="zh-CN" altLang="en-US" sz="2400" dirty="0">
                          <a:effectLst/>
                        </a:rPr>
                        <a:t>主角对身边人（邻居、同学、家人）抱有偏见 </a:t>
                      </a:r>
                      <a:r>
                        <a:rPr lang="en-US" altLang="zh-CN" sz="2400" dirty="0">
                          <a:effectLst/>
                        </a:rPr>
                        <a:t>/ </a:t>
                      </a:r>
                      <a:r>
                        <a:rPr lang="zh-CN" altLang="en-US" sz="2400" dirty="0">
                          <a:effectLst/>
                        </a:rPr>
                        <a:t>误解，认为对方 “麻烦、窥探、疏远”，但困境中对方的善意彻底消解偏见</a:t>
                      </a:r>
                      <a:endParaRPr lang="zh-CN" altLang="en-US" sz="2400" dirty="0">
                        <a:effectLst/>
                      </a:endParaRPr>
                    </a:p>
                  </a:txBody>
                  <a:tcPr marL="2564" marR="2564" marT="2564" marB="2564" anchor="ctr"/>
                </a:tc>
                <a:tc>
                  <a:txBody>
                    <a:bodyPr/>
                    <a:lstStyle/>
                    <a:p>
                      <a:pPr algn="l">
                        <a:buNone/>
                      </a:pPr>
                      <a:r>
                        <a:rPr lang="zh-CN" altLang="en-US" sz="2400" dirty="0">
                          <a:effectLst/>
                        </a:rPr>
                        <a:t>初始偏见（抵触 </a:t>
                      </a:r>
                      <a:r>
                        <a:rPr lang="en-US" altLang="zh-CN" sz="2400" dirty="0">
                          <a:effectLst/>
                        </a:rPr>
                        <a:t>/ </a:t>
                      </a:r>
                      <a:r>
                        <a:rPr lang="zh-CN" altLang="en-US" sz="2400" dirty="0">
                          <a:effectLst/>
                        </a:rPr>
                        <a:t>误解）→ 突发困境（家庭变故 </a:t>
                      </a:r>
                      <a:r>
                        <a:rPr lang="en-US" altLang="zh-CN" sz="2400" dirty="0">
                          <a:effectLst/>
                        </a:rPr>
                        <a:t>/ </a:t>
                      </a:r>
                      <a:r>
                        <a:rPr lang="zh-CN" altLang="en-US" sz="2400" dirty="0">
                          <a:effectLst/>
                        </a:rPr>
                        <a:t>个人挫折）→ 对方主动帮助 → 情绪反转（抵触→愧疚 </a:t>
                      </a:r>
                      <a:r>
                        <a:rPr lang="en-US" altLang="zh-CN" sz="2400" dirty="0">
                          <a:effectLst/>
                        </a:rPr>
                        <a:t>/ </a:t>
                      </a:r>
                      <a:r>
                        <a:rPr lang="zh-CN" altLang="en-US" sz="2400" dirty="0">
                          <a:effectLst/>
                        </a:rPr>
                        <a:t>感激）→ 危机解除 → 升华（</a:t>
                      </a:r>
                      <a:r>
                        <a:rPr lang="zh-CN" altLang="en-US" sz="2400" b="1" dirty="0">
                          <a:effectLst/>
                        </a:rPr>
                        <a:t>打破偏见，理解他人的善意</a:t>
                      </a:r>
                      <a:r>
                        <a:rPr lang="zh-CN" altLang="en-US" sz="2400" dirty="0">
                          <a:effectLst/>
                        </a:rPr>
                        <a:t>）</a:t>
                      </a:r>
                      <a:endParaRPr lang="zh-CN" altLang="en-US" sz="2400" dirty="0">
                        <a:effectLst/>
                      </a:endParaRPr>
                    </a:p>
                  </a:txBody>
                  <a:tcPr marL="2564" marR="2564" marT="2564" marB="2564" anchor="ctr"/>
                </a:tc>
                <a:tc>
                  <a:txBody>
                    <a:bodyPr/>
                    <a:lstStyle/>
                    <a:p>
                      <a:pPr algn="l">
                        <a:buNone/>
                      </a:pPr>
                      <a:r>
                        <a:rPr lang="en-US" altLang="zh-CN" sz="2400" dirty="0">
                          <a:effectLst/>
                        </a:rPr>
                        <a:t>2020 </a:t>
                      </a:r>
                      <a:r>
                        <a:rPr lang="zh-CN" altLang="en-US" sz="2400" dirty="0">
                          <a:effectLst/>
                        </a:rPr>
                        <a:t>全国卷（误会同桌，后被帮助解开矛盾）</a:t>
                      </a:r>
                      <a:endParaRPr lang="zh-CN" altLang="en-US" sz="2400" dirty="0">
                        <a:effectLst/>
                      </a:endParaRPr>
                    </a:p>
                  </a:txBody>
                  <a:tcPr marL="2564" marR="2564" marT="2564" marB="2564" anchor="ctr"/>
                </a:tc>
                <a:tc>
                  <a:txBody>
                    <a:bodyPr/>
                    <a:lstStyle/>
                    <a:p>
                      <a:pPr algn="l">
                        <a:buNone/>
                      </a:pPr>
                      <a:r>
                        <a:rPr lang="zh-CN" altLang="en-US" sz="2400">
                          <a:effectLst/>
                        </a:rPr>
                        <a:t>主角对身边群体存在刻板印象 → 突发危机让主角陷入无助 → 被自己 “讨厌 </a:t>
                      </a:r>
                      <a:r>
                        <a:rPr lang="en-US" altLang="zh-CN" sz="2400">
                          <a:effectLst/>
                        </a:rPr>
                        <a:t>/ </a:t>
                      </a:r>
                      <a:r>
                        <a:rPr lang="zh-CN" altLang="en-US" sz="2400">
                          <a:effectLst/>
                        </a:rPr>
                        <a:t>误解” 的人主动伸出援手 → 主角内心产生强烈愧疚与感激 → 问题解决后反思自己的偏见 → 学会接纳与理解他人</a:t>
                      </a:r>
                      <a:endParaRPr lang="zh-CN" altLang="en-US" sz="2400">
                        <a:effectLst/>
                      </a:endParaRPr>
                    </a:p>
                  </a:txBody>
                  <a:tcPr marL="2564" marR="2564" marT="2564" marB="2564" anchor="ctr"/>
                </a:tc>
              </a:tr>
              <a:tr h="381000">
                <a:tc>
                  <a:txBody>
                    <a:bodyPr/>
                    <a:lstStyle/>
                    <a:p>
                      <a:pPr algn="l">
                        <a:buNone/>
                      </a:pPr>
                      <a:r>
                        <a:rPr lang="en-US" altLang="zh-CN" sz="2400" b="1" dirty="0">
                          <a:effectLst/>
                        </a:rPr>
                        <a:t>3. </a:t>
                      </a:r>
                      <a:r>
                        <a:rPr lang="zh-CN" altLang="en-US" sz="2400" b="1" dirty="0">
                          <a:effectLst/>
                        </a:rPr>
                        <a:t>集体 </a:t>
                      </a:r>
                      <a:r>
                        <a:rPr lang="en-US" altLang="zh-CN" sz="2400" b="1" dirty="0">
                          <a:effectLst/>
                        </a:rPr>
                        <a:t>/ </a:t>
                      </a:r>
                      <a:endParaRPr lang="en-US" altLang="zh-CN" sz="2400" b="1" dirty="0">
                        <a:effectLst/>
                      </a:endParaRPr>
                    </a:p>
                    <a:p>
                      <a:pPr algn="l">
                        <a:buNone/>
                      </a:pPr>
                      <a:r>
                        <a:rPr lang="zh-CN" altLang="en-US" sz="2400" b="1" dirty="0">
                          <a:effectLst/>
                        </a:rPr>
                        <a:t>社群温暖支持类</a:t>
                      </a:r>
                      <a:endParaRPr lang="zh-CN" altLang="en-US" sz="2400" dirty="0">
                        <a:effectLst/>
                      </a:endParaRPr>
                    </a:p>
                  </a:txBody>
                  <a:tcPr marL="2564" marR="2564" marT="2564" marB="2564" anchor="ctr"/>
                </a:tc>
                <a:tc>
                  <a:txBody>
                    <a:bodyPr/>
                    <a:lstStyle/>
                    <a:p>
                      <a:pPr algn="l">
                        <a:buNone/>
                      </a:pPr>
                      <a:r>
                        <a:rPr lang="zh-CN" altLang="en-US" sz="2400" dirty="0">
                          <a:effectLst/>
                        </a:rPr>
                        <a:t>主角在困境中，被班级、社区、小镇居民等群体的善意包围，感受到集体的力量与归属感，消解孤独感</a:t>
                      </a:r>
                      <a:endParaRPr lang="zh-CN" altLang="en-US" sz="2400" dirty="0">
                        <a:effectLst/>
                      </a:endParaRPr>
                    </a:p>
                  </a:txBody>
                  <a:tcPr marL="2564" marR="2564" marT="2564" marB="2564" anchor="ctr"/>
                </a:tc>
                <a:tc>
                  <a:txBody>
                    <a:bodyPr/>
                    <a:lstStyle/>
                    <a:p>
                      <a:pPr algn="l">
                        <a:buNone/>
                      </a:pPr>
                      <a:r>
                        <a:rPr lang="zh-CN" altLang="en-US" sz="2400" dirty="0">
                          <a:effectLst/>
                        </a:rPr>
                        <a:t>困境（孤独 </a:t>
                      </a:r>
                      <a:r>
                        <a:rPr lang="en-US" altLang="zh-CN" sz="2400" dirty="0">
                          <a:effectLst/>
                        </a:rPr>
                        <a:t>/ </a:t>
                      </a:r>
                      <a:r>
                        <a:rPr lang="zh-CN" altLang="en-US" sz="2400" dirty="0">
                          <a:effectLst/>
                        </a:rPr>
                        <a:t>受挫 </a:t>
                      </a:r>
                      <a:r>
                        <a:rPr lang="en-US" altLang="zh-CN" sz="2400" dirty="0">
                          <a:effectLst/>
                        </a:rPr>
                        <a:t>/ </a:t>
                      </a:r>
                      <a:r>
                        <a:rPr lang="zh-CN" altLang="en-US" sz="2400" dirty="0">
                          <a:effectLst/>
                        </a:rPr>
                        <a:t>变故）→ 集体 </a:t>
                      </a:r>
                      <a:r>
                        <a:rPr lang="en-US" altLang="zh-CN" sz="2400" dirty="0">
                          <a:effectLst/>
                        </a:rPr>
                        <a:t>/ </a:t>
                      </a:r>
                      <a:r>
                        <a:rPr lang="zh-CN" altLang="en-US" sz="2400" dirty="0">
                          <a:effectLst/>
                        </a:rPr>
                        <a:t>社群的善意介入 → 情绪反转（孤独→归属感）→ 危机解除 → 升华（</a:t>
                      </a:r>
                      <a:r>
                        <a:rPr lang="zh-CN" altLang="en-US" sz="2400" b="1" dirty="0">
                          <a:effectLst/>
                        </a:rPr>
                        <a:t>集体的温暖与人与人的连接</a:t>
                      </a:r>
                      <a:r>
                        <a:rPr lang="zh-CN" altLang="en-US" sz="2400" dirty="0">
                          <a:effectLst/>
                        </a:rPr>
                        <a:t>）</a:t>
                      </a:r>
                      <a:endParaRPr lang="zh-CN" altLang="en-US" sz="2400" dirty="0">
                        <a:effectLst/>
                      </a:endParaRPr>
                    </a:p>
                  </a:txBody>
                  <a:tcPr marL="2564" marR="2564" marT="2564" marB="2564" anchor="ctr"/>
                </a:tc>
                <a:tc>
                  <a:txBody>
                    <a:bodyPr/>
                    <a:lstStyle/>
                    <a:p>
                      <a:pPr algn="l">
                        <a:buNone/>
                      </a:pPr>
                      <a:r>
                        <a:rPr lang="en-US" altLang="zh-CN" sz="2400" dirty="0">
                          <a:effectLst/>
                        </a:rPr>
                        <a:t>2019 </a:t>
                      </a:r>
                      <a:r>
                        <a:rPr lang="zh-CN" altLang="en-US" sz="2400" dirty="0">
                          <a:effectLst/>
                        </a:rPr>
                        <a:t>全国卷（社区帮助完成奶奶心愿）</a:t>
                      </a:r>
                      <a:endParaRPr lang="zh-CN" altLang="en-US" sz="2400" dirty="0">
                        <a:effectLst/>
                      </a:endParaRPr>
                    </a:p>
                  </a:txBody>
                  <a:tcPr marL="2564" marR="2564" marT="2564" marB="2564" anchor="ctr"/>
                </a:tc>
                <a:tc>
                  <a:txBody>
                    <a:bodyPr/>
                    <a:lstStyle/>
                    <a:p>
                      <a:pPr algn="l">
                        <a:buNone/>
                      </a:pPr>
                      <a:r>
                        <a:rPr lang="zh-CN" altLang="en-US" sz="2400">
                          <a:effectLst/>
                        </a:rPr>
                        <a:t>主角处于孤独、疏离或受挫的状态 → 困境触发后，整个群体（同学 </a:t>
                      </a:r>
                      <a:r>
                        <a:rPr lang="en-US" altLang="zh-CN" sz="2400">
                          <a:effectLst/>
                        </a:rPr>
                        <a:t>/ </a:t>
                      </a:r>
                      <a:r>
                        <a:rPr lang="zh-CN" altLang="en-US" sz="2400">
                          <a:effectLst/>
                        </a:rPr>
                        <a:t>邻居 </a:t>
                      </a:r>
                      <a:r>
                        <a:rPr lang="en-US" altLang="zh-CN" sz="2400">
                          <a:effectLst/>
                        </a:rPr>
                        <a:t>/ </a:t>
                      </a:r>
                      <a:r>
                        <a:rPr lang="zh-CN" altLang="en-US" sz="2400">
                          <a:effectLst/>
                        </a:rPr>
                        <a:t>小镇居民）共同提供支持 → 主角从自卑 </a:t>
                      </a:r>
                      <a:r>
                        <a:rPr lang="en-US" altLang="zh-CN" sz="2400">
                          <a:effectLst/>
                        </a:rPr>
                        <a:t>/ </a:t>
                      </a:r>
                      <a:r>
                        <a:rPr lang="zh-CN" altLang="en-US" sz="2400">
                          <a:effectLst/>
                        </a:rPr>
                        <a:t>疏离转为温暖与归属感 → 问题解决后，理解集体的意义与社群的力量</a:t>
                      </a:r>
                      <a:endParaRPr lang="zh-CN" altLang="en-US" sz="2400">
                        <a:effectLst/>
                      </a:endParaRPr>
                    </a:p>
                  </a:txBody>
                  <a:tcPr marL="2564" marR="2564" marT="2564" marB="2564" anchor="ctr"/>
                </a:tc>
              </a:tr>
              <a:tr h="342900">
                <a:tc>
                  <a:txBody>
                    <a:bodyPr/>
                    <a:lstStyle/>
                    <a:p>
                      <a:pPr algn="l">
                        <a:buNone/>
                      </a:pPr>
                      <a:r>
                        <a:rPr lang="en-US" altLang="zh-CN" sz="2400" b="1">
                          <a:effectLst/>
                        </a:rPr>
                        <a:t>4. </a:t>
                      </a:r>
                      <a:r>
                        <a:rPr lang="zh-CN" altLang="en-US" sz="2400" b="1">
                          <a:effectLst/>
                        </a:rPr>
                        <a:t>危机时刻的人性救赎类</a:t>
                      </a:r>
                      <a:endParaRPr lang="zh-CN" altLang="en-US" sz="2400">
                        <a:effectLst/>
                      </a:endParaRPr>
                    </a:p>
                  </a:txBody>
                  <a:tcPr marL="2564" marR="2564" marT="2564" marB="2564" anchor="ctr"/>
                </a:tc>
                <a:tc>
                  <a:txBody>
                    <a:bodyPr/>
                    <a:lstStyle/>
                    <a:p>
                      <a:pPr algn="l">
                        <a:buNone/>
                      </a:pPr>
                      <a:r>
                        <a:rPr lang="zh-CN" altLang="en-US" sz="2400" dirty="0">
                          <a:effectLst/>
                        </a:rPr>
                        <a:t>主角遭遇生命 </a:t>
                      </a:r>
                      <a:r>
                        <a:rPr lang="en-US" altLang="zh-CN" sz="2400" dirty="0">
                          <a:effectLst/>
                        </a:rPr>
                        <a:t>/ </a:t>
                      </a:r>
                      <a:r>
                        <a:rPr lang="zh-CN" altLang="en-US" sz="2400" dirty="0">
                          <a:effectLst/>
                        </a:rPr>
                        <a:t>安全危机（受伤、遇险、被困），他人的及时帮助化解危机，凸显人性的光辉</a:t>
                      </a:r>
                      <a:endParaRPr lang="zh-CN" altLang="en-US" sz="2400" dirty="0">
                        <a:effectLst/>
                      </a:endParaRPr>
                    </a:p>
                  </a:txBody>
                  <a:tcPr marL="2564" marR="2564" marT="2564" marB="2564" anchor="ctr"/>
                </a:tc>
                <a:tc>
                  <a:txBody>
                    <a:bodyPr/>
                    <a:lstStyle/>
                    <a:p>
                      <a:pPr algn="l">
                        <a:buNone/>
                      </a:pPr>
                      <a:r>
                        <a:rPr lang="zh-CN" altLang="en-US" sz="2400" dirty="0">
                          <a:effectLst/>
                        </a:rPr>
                        <a:t>危机（生命 </a:t>
                      </a:r>
                      <a:r>
                        <a:rPr lang="en-US" altLang="zh-CN" sz="2400" dirty="0">
                          <a:effectLst/>
                        </a:rPr>
                        <a:t>/ </a:t>
                      </a:r>
                      <a:r>
                        <a:rPr lang="zh-CN" altLang="en-US" sz="2400" dirty="0">
                          <a:effectLst/>
                        </a:rPr>
                        <a:t>安全威胁）→ 他人紧急救助 → 情绪反转（恐惧→安心 </a:t>
                      </a:r>
                      <a:r>
                        <a:rPr lang="en-US" altLang="zh-CN" sz="2400" dirty="0">
                          <a:effectLst/>
                        </a:rPr>
                        <a:t>/ </a:t>
                      </a:r>
                      <a:r>
                        <a:rPr lang="zh-CN" altLang="en-US" sz="2400" dirty="0">
                          <a:effectLst/>
                        </a:rPr>
                        <a:t>感激）→ 危机解除 → 升华（</a:t>
                      </a:r>
                      <a:r>
                        <a:rPr lang="zh-CN" altLang="en-US" sz="2400" b="1" dirty="0">
                          <a:effectLst/>
                        </a:rPr>
                        <a:t>生命的珍贵与人性的善意</a:t>
                      </a:r>
                      <a:r>
                        <a:rPr lang="zh-CN" altLang="en-US" sz="2400" dirty="0">
                          <a:effectLst/>
                        </a:rPr>
                        <a:t>）</a:t>
                      </a:r>
                      <a:endParaRPr lang="zh-CN" altLang="en-US" sz="2400" dirty="0">
                        <a:effectLst/>
                      </a:endParaRPr>
                    </a:p>
                  </a:txBody>
                  <a:tcPr marL="2564" marR="2564" marT="2564" marB="2564" anchor="ctr"/>
                </a:tc>
                <a:tc>
                  <a:txBody>
                    <a:bodyPr/>
                    <a:lstStyle/>
                    <a:p>
                      <a:pPr algn="l">
                        <a:buNone/>
                      </a:pPr>
                      <a:r>
                        <a:rPr lang="zh-CN" altLang="en-US" sz="2400">
                          <a:effectLst/>
                        </a:rPr>
                        <a:t>登山遇险被路人救助</a:t>
                      </a:r>
                      <a:endParaRPr lang="zh-CN" altLang="en-US" sz="2400">
                        <a:effectLst/>
                      </a:endParaRPr>
                    </a:p>
                    <a:p>
                      <a:pPr algn="l">
                        <a:buNone/>
                      </a:pPr>
                      <a:r>
                        <a:rPr lang="zh-CN" altLang="en-US" sz="2400">
                          <a:effectLst/>
                        </a:rPr>
                        <a:t>落水被陌生人救起</a:t>
                      </a:r>
                      <a:endParaRPr lang="zh-CN" altLang="en-US" sz="2400">
                        <a:effectLst/>
                      </a:endParaRPr>
                    </a:p>
                    <a:p>
                      <a:pPr algn="l">
                        <a:buNone/>
                      </a:pPr>
                      <a:r>
                        <a:rPr lang="zh-CN" altLang="en-US" sz="2400">
                          <a:effectLst/>
                        </a:rPr>
                        <a:t>车祸现场被热心人帮助</a:t>
                      </a:r>
                      <a:endParaRPr lang="zh-CN" altLang="en-US" sz="2400">
                        <a:effectLst/>
                      </a:endParaRPr>
                    </a:p>
                  </a:txBody>
                  <a:tcPr marL="2564" marR="2564" marT="2564" marB="2564" anchor="ctr"/>
                </a:tc>
                <a:tc>
                  <a:txBody>
                    <a:bodyPr/>
                    <a:lstStyle/>
                    <a:p>
                      <a:pPr algn="l">
                        <a:buNone/>
                      </a:pPr>
                      <a:r>
                        <a:rPr lang="zh-CN" altLang="en-US" sz="2400" dirty="0">
                          <a:effectLst/>
                        </a:rPr>
                        <a:t>主角陷入生命 </a:t>
                      </a:r>
                      <a:r>
                        <a:rPr lang="en-US" altLang="zh-CN" sz="2400" dirty="0">
                          <a:effectLst/>
                        </a:rPr>
                        <a:t>/ </a:t>
                      </a:r>
                      <a:r>
                        <a:rPr lang="zh-CN" altLang="en-US" sz="2400" dirty="0">
                          <a:effectLst/>
                        </a:rPr>
                        <a:t>安全危机，极度恐惧无助 → 他人不顾风险伸出援手（急救、送医、避险） → 主角从绝望转为获救的安心与深深感激 → 危机解除后，感悟生命的珍贵与人性的温暖</a:t>
                      </a:r>
                      <a:endParaRPr lang="zh-CN" altLang="en-US" sz="2400" dirty="0">
                        <a:effectLst/>
                      </a:endParaRPr>
                    </a:p>
                  </a:txBody>
                  <a:tcPr marL="2564" marR="2564" marT="2564" marB="2564" anchor="ctr"/>
                </a:tc>
              </a:tr>
            </a:tbl>
          </a:graphicData>
        </a:graphic>
      </p:graphicFrame>
      <p:sp>
        <p:nvSpPr>
          <p:cNvPr id="4" name="文本框 3"/>
          <p:cNvSpPr txBox="1"/>
          <p:nvPr/>
        </p:nvSpPr>
        <p:spPr>
          <a:xfrm>
            <a:off x="342900" y="101072"/>
            <a:ext cx="10972800" cy="584775"/>
          </a:xfrm>
          <a:prstGeom prst="rect">
            <a:avLst/>
          </a:prstGeom>
          <a:solidFill>
            <a:srgbClr val="FF762F"/>
          </a:solidFill>
        </p:spPr>
        <p:txBody>
          <a:bodyPr wrap="square">
            <a:spAutoFit/>
          </a:bodyPr>
          <a:lstStyle/>
          <a:p>
            <a:r>
              <a:rPr lang="zh-CN" altLang="en-US" sz="3200" b="1" dirty="0">
                <a:latin typeface="+mj-ea"/>
                <a:ea typeface="+mj-ea"/>
              </a:rPr>
              <a:t>「困境 </a:t>
            </a:r>
            <a:r>
              <a:rPr lang="en-US" altLang="zh-CN" sz="3200" b="1" dirty="0">
                <a:latin typeface="+mj-ea"/>
                <a:ea typeface="+mj-ea"/>
              </a:rPr>
              <a:t>— </a:t>
            </a:r>
            <a:r>
              <a:rPr lang="zh-CN" altLang="en-US" sz="3200" b="1" dirty="0">
                <a:latin typeface="+mj-ea"/>
                <a:ea typeface="+mj-ea"/>
              </a:rPr>
              <a:t>善意帮助 </a:t>
            </a:r>
            <a:r>
              <a:rPr lang="en-US" altLang="zh-CN" sz="3200" b="1" dirty="0">
                <a:latin typeface="+mj-ea"/>
                <a:ea typeface="+mj-ea"/>
              </a:rPr>
              <a:t>— </a:t>
            </a:r>
            <a:r>
              <a:rPr lang="zh-CN" altLang="en-US" sz="3200" b="1" dirty="0">
                <a:latin typeface="+mj-ea"/>
                <a:ea typeface="+mj-ea"/>
              </a:rPr>
              <a:t>成长」逻辑链 题型归类</a:t>
            </a:r>
            <a:endParaRPr lang="zh-CN" altLang="en-US" sz="3200" b="1" dirty="0">
              <a:latin typeface="+mj-ea"/>
              <a:ea typeface="+mj-ea"/>
            </a:endParaRPr>
          </a:p>
        </p:txBody>
      </p:sp>
      <p:pic>
        <p:nvPicPr>
          <p:cNvPr id="7" name="图片 6" descr="logo横版 png"/>
          <p:cNvPicPr>
            <a:picLocks noChangeAspect="1"/>
          </p:cNvPicPr>
          <p:nvPr userDrawn="1"/>
        </p:nvPicPr>
        <p:blipFill>
          <a:blip r:embed="rId1"/>
          <a:stretch>
            <a:fillRect/>
          </a:stretch>
        </p:blipFill>
        <p:spPr>
          <a:xfrm>
            <a:off x="16474440" y="888365"/>
            <a:ext cx="876300" cy="927100"/>
          </a:xfrm>
          <a:prstGeom prst="rect">
            <a:avLst/>
          </a:prstGeom>
          <a:noFill/>
          <a:ln w="9525">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grpSp>
        <p:nvGrpSpPr>
          <p:cNvPr id="3" name="Group 14"/>
          <p:cNvGrpSpPr/>
          <p:nvPr/>
        </p:nvGrpSpPr>
        <p:grpSpPr>
          <a:xfrm>
            <a:off x="10858101" y="2771353"/>
            <a:ext cx="7091635" cy="6621814"/>
            <a:chOff x="0" y="0"/>
            <a:chExt cx="9455514" cy="8829086"/>
          </a:xfrm>
        </p:grpSpPr>
        <p:sp>
          <p:nvSpPr>
            <p:cNvPr id="4" name="Freeform 15"/>
            <p:cNvSpPr/>
            <p:nvPr/>
          </p:nvSpPr>
          <p:spPr>
            <a:xfrm>
              <a:off x="0" y="0"/>
              <a:ext cx="9455514" cy="8829086"/>
            </a:xfrm>
            <a:custGeom>
              <a:avLst/>
              <a:gdLst/>
              <a:ahLst/>
              <a:cxnLst/>
              <a:rect l="l" t="t" r="r" b="b"/>
              <a:pathLst>
                <a:path w="9455514" h="8829086">
                  <a:moveTo>
                    <a:pt x="0" y="0"/>
                  </a:moveTo>
                  <a:lnTo>
                    <a:pt x="9455514" y="0"/>
                  </a:lnTo>
                  <a:lnTo>
                    <a:pt x="9455514" y="8829086"/>
                  </a:lnTo>
                  <a:lnTo>
                    <a:pt x="0" y="8829086"/>
                  </a:lnTo>
                  <a:lnTo>
                    <a:pt x="0" y="0"/>
                  </a:lnTo>
                  <a:close/>
                </a:path>
              </a:pathLst>
            </a:custGeom>
            <a:blipFill>
              <a:blip/>
              <a:stretch>
                <a:fillRect/>
              </a:stretch>
            </a:blipFill>
          </p:spPr>
        </p:sp>
        <p:sp>
          <p:nvSpPr>
            <p:cNvPr id="5" name="Freeform 16"/>
            <p:cNvSpPr/>
            <p:nvPr/>
          </p:nvSpPr>
          <p:spPr>
            <a:xfrm rot="660190">
              <a:off x="7041964" y="1494206"/>
              <a:ext cx="1053947" cy="965799"/>
            </a:xfrm>
            <a:custGeom>
              <a:avLst/>
              <a:gdLst/>
              <a:ahLst/>
              <a:cxnLst/>
              <a:rect l="l" t="t" r="r" b="b"/>
              <a:pathLst>
                <a:path w="1053947" h="965799">
                  <a:moveTo>
                    <a:pt x="0" y="0"/>
                  </a:moveTo>
                  <a:lnTo>
                    <a:pt x="1053947" y="0"/>
                  </a:lnTo>
                  <a:lnTo>
                    <a:pt x="1053947" y="965799"/>
                  </a:lnTo>
                  <a:lnTo>
                    <a:pt x="0" y="965799"/>
                  </a:lnTo>
                  <a:lnTo>
                    <a:pt x="0" y="0"/>
                  </a:lnTo>
                  <a:close/>
                </a:path>
              </a:pathLst>
            </a:custGeom>
            <a:blipFill>
              <a:blip/>
              <a:stretch>
                <a:fillRect/>
              </a:stretch>
            </a:blipFill>
          </p:spPr>
        </p:sp>
        <p:sp>
          <p:nvSpPr>
            <p:cNvPr id="6" name="Freeform 17"/>
            <p:cNvSpPr/>
            <p:nvPr/>
          </p:nvSpPr>
          <p:spPr>
            <a:xfrm rot="-938127">
              <a:off x="1513059" y="2077498"/>
              <a:ext cx="890681" cy="816188"/>
            </a:xfrm>
            <a:custGeom>
              <a:avLst/>
              <a:gdLst/>
              <a:ahLst/>
              <a:cxnLst/>
              <a:rect l="l" t="t" r="r" b="b"/>
              <a:pathLst>
                <a:path w="890681" h="816188">
                  <a:moveTo>
                    <a:pt x="0" y="0"/>
                  </a:moveTo>
                  <a:lnTo>
                    <a:pt x="890682" y="0"/>
                  </a:lnTo>
                  <a:lnTo>
                    <a:pt x="890682" y="816188"/>
                  </a:lnTo>
                  <a:lnTo>
                    <a:pt x="0" y="816188"/>
                  </a:lnTo>
                  <a:lnTo>
                    <a:pt x="0" y="0"/>
                  </a:lnTo>
                  <a:close/>
                </a:path>
              </a:pathLst>
            </a:custGeom>
            <a:blipFill>
              <a:blip/>
              <a:stretch>
                <a:fillRect/>
              </a:stretch>
            </a:blipFill>
          </p:spPr>
        </p:sp>
        <p:sp>
          <p:nvSpPr>
            <p:cNvPr id="7" name="Freeform 18"/>
            <p:cNvSpPr/>
            <p:nvPr/>
          </p:nvSpPr>
          <p:spPr>
            <a:xfrm>
              <a:off x="3932560" y="3314539"/>
              <a:ext cx="795197" cy="780738"/>
            </a:xfrm>
            <a:custGeom>
              <a:avLst/>
              <a:gdLst/>
              <a:ahLst/>
              <a:cxnLst/>
              <a:rect l="l" t="t" r="r" b="b"/>
              <a:pathLst>
                <a:path w="795197" h="780738">
                  <a:moveTo>
                    <a:pt x="0" y="0"/>
                  </a:moveTo>
                  <a:lnTo>
                    <a:pt x="795197" y="0"/>
                  </a:lnTo>
                  <a:lnTo>
                    <a:pt x="795197" y="780739"/>
                  </a:lnTo>
                  <a:lnTo>
                    <a:pt x="0" y="780739"/>
                  </a:lnTo>
                  <a:lnTo>
                    <a:pt x="0" y="0"/>
                  </a:lnTo>
                  <a:close/>
                </a:path>
              </a:pathLst>
            </a:custGeom>
            <a:blipFill>
              <a:blip r:embed="rId2"/>
              <a:stretch>
                <a:fillRect/>
              </a:stretch>
            </a:blipFill>
          </p:spPr>
        </p:sp>
      </p:grpSp>
      <p:sp>
        <p:nvSpPr>
          <p:cNvPr id="8" name="文本框 7"/>
          <p:cNvSpPr txBox="1"/>
          <p:nvPr/>
        </p:nvSpPr>
        <p:spPr>
          <a:xfrm>
            <a:off x="11046105" y="800302"/>
            <a:ext cx="6286500" cy="1077218"/>
          </a:xfrm>
          <a:prstGeom prst="rect">
            <a:avLst/>
          </a:prstGeom>
          <a:solidFill>
            <a:srgbClr val="FF762F"/>
          </a:solidFill>
        </p:spPr>
        <p:txBody>
          <a:bodyPr wrap="square">
            <a:spAutoFit/>
          </a:bodyPr>
          <a:lstStyle/>
          <a:p>
            <a:r>
              <a:rPr lang="zh-CN" altLang="en-US" sz="3200" b="1" dirty="0">
                <a:latin typeface="+mj-ea"/>
                <a:ea typeface="+mj-ea"/>
              </a:rPr>
              <a:t>「困境 </a:t>
            </a:r>
            <a:r>
              <a:rPr lang="en-US" altLang="zh-CN" sz="3200" b="1" dirty="0">
                <a:latin typeface="+mj-ea"/>
                <a:ea typeface="+mj-ea"/>
              </a:rPr>
              <a:t>— </a:t>
            </a:r>
            <a:r>
              <a:rPr lang="zh-CN" altLang="en-US" sz="3200" b="1" dirty="0">
                <a:latin typeface="+mj-ea"/>
                <a:ea typeface="+mj-ea"/>
              </a:rPr>
              <a:t>善意帮助 </a:t>
            </a:r>
            <a:r>
              <a:rPr lang="en-US" altLang="zh-CN" sz="3200" b="1" dirty="0">
                <a:latin typeface="+mj-ea"/>
                <a:ea typeface="+mj-ea"/>
              </a:rPr>
              <a:t>— </a:t>
            </a:r>
            <a:r>
              <a:rPr lang="zh-CN" altLang="en-US" sz="3200" b="1" dirty="0">
                <a:latin typeface="+mj-ea"/>
                <a:ea typeface="+mj-ea"/>
              </a:rPr>
              <a:t>成长」</a:t>
            </a:r>
            <a:endParaRPr lang="en-US" altLang="zh-CN" sz="3200" b="1" dirty="0">
              <a:latin typeface="+mj-ea"/>
              <a:ea typeface="+mj-ea"/>
            </a:endParaRPr>
          </a:p>
          <a:p>
            <a:r>
              <a:rPr lang="zh-CN" altLang="en-US" sz="3200" b="1" dirty="0">
                <a:latin typeface="+mj-ea"/>
                <a:ea typeface="+mj-ea"/>
              </a:rPr>
              <a:t>    备考共性特点</a:t>
            </a:r>
            <a:r>
              <a:rPr lang="en-US" altLang="zh-CN" sz="3200" b="1" dirty="0">
                <a:latin typeface="+mj-ea"/>
                <a:ea typeface="+mj-ea"/>
              </a:rPr>
              <a:t>/</a:t>
            </a:r>
            <a:r>
              <a:rPr lang="zh-CN" altLang="en-US" sz="3200" b="1" dirty="0">
                <a:latin typeface="+mj-ea"/>
                <a:ea typeface="+mj-ea"/>
              </a:rPr>
              <a:t>仅供参考</a:t>
            </a:r>
            <a:endParaRPr lang="zh-CN" altLang="en-US" sz="3200" b="1" dirty="0">
              <a:latin typeface="+mj-ea"/>
              <a:ea typeface="+mj-ea"/>
            </a:endParaRPr>
          </a:p>
        </p:txBody>
      </p:sp>
      <p:sp>
        <p:nvSpPr>
          <p:cNvPr id="9" name="Rectangle 1"/>
          <p:cNvSpPr>
            <a:spLocks noChangeArrowheads="1"/>
          </p:cNvSpPr>
          <p:nvPr/>
        </p:nvSpPr>
        <p:spPr bwMode="auto">
          <a:xfrm>
            <a:off x="1023648" y="129985"/>
            <a:ext cx="9496189" cy="90111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endParaRPr kumimoji="0" lang="zh-CN"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mn-ea"/>
              </a:rPr>
              <a:t>主角前期</a:t>
            </a:r>
            <a:r>
              <a:rPr kumimoji="0" lang="zh-CN" altLang="zh-CN" sz="3600" b="1" i="0" u="none" strike="noStrike" cap="none" normalizeH="0" baseline="0" dirty="0">
                <a:ln>
                  <a:noFill/>
                </a:ln>
                <a:solidFill>
                  <a:srgbClr val="000000"/>
                </a:solidFill>
                <a:effectLst/>
                <a:latin typeface="+mn-ea"/>
              </a:rPr>
              <a:t>自带负面心态</a:t>
            </a:r>
            <a:r>
              <a:rPr kumimoji="0" lang="zh-CN" altLang="zh-CN" sz="3600" b="0" i="0" u="none" strike="noStrike" cap="none" normalizeH="0" baseline="0" dirty="0">
                <a:ln>
                  <a:noFill/>
                </a:ln>
                <a:solidFill>
                  <a:srgbClr val="000000"/>
                </a:solidFill>
                <a:effectLst/>
                <a:latin typeface="+mn-ea"/>
              </a:rPr>
              <a:t>：</a:t>
            </a:r>
            <a:endParaRPr kumimoji="0" lang="en-US"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pPr>
            <a:r>
              <a:rPr kumimoji="0" lang="zh-CN" altLang="zh-CN" sz="3600" b="0" i="0" u="none" strike="noStrike" cap="none" normalizeH="0" baseline="0" dirty="0">
                <a:ln>
                  <a:noFill/>
                </a:ln>
                <a:solidFill>
                  <a:srgbClr val="000000"/>
                </a:solidFill>
                <a:effectLst/>
                <a:latin typeface="+mn-ea"/>
              </a:rPr>
              <a:t>偏见、冷漠、焦虑、猜忌、自卑、疏离</a:t>
            </a:r>
            <a:r>
              <a:rPr kumimoji="0" lang="zh-CN" altLang="zh-CN" sz="3600" b="0" i="0" u="none" strike="noStrike" cap="none" normalizeH="0" baseline="0" dirty="0">
                <a:ln>
                  <a:noFill/>
                </a:ln>
                <a:solidFill>
                  <a:schemeClr val="tx1"/>
                </a:solidFill>
                <a:effectLst/>
                <a:latin typeface="+mn-ea"/>
              </a:rPr>
              <a:t> </a:t>
            </a:r>
            <a:endParaRPr kumimoji="0" lang="zh-CN"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mn-ea"/>
              </a:rPr>
              <a:t>中段突发</a:t>
            </a:r>
            <a:r>
              <a:rPr kumimoji="0" lang="zh-CN" altLang="zh-CN" sz="3600" b="1" i="0" u="none" strike="noStrike" cap="none" normalizeH="0" baseline="0" dirty="0">
                <a:ln>
                  <a:noFill/>
                </a:ln>
                <a:solidFill>
                  <a:srgbClr val="000000"/>
                </a:solidFill>
                <a:effectLst/>
                <a:latin typeface="+mn-ea"/>
              </a:rPr>
              <a:t>意外困境</a:t>
            </a:r>
            <a:r>
              <a:rPr kumimoji="0" lang="zh-CN" altLang="zh-CN" sz="3600" b="0" i="0" u="none" strike="noStrike" cap="none" normalizeH="0" baseline="0" dirty="0">
                <a:ln>
                  <a:noFill/>
                </a:ln>
                <a:solidFill>
                  <a:srgbClr val="000000"/>
                </a:solidFill>
                <a:effectLst/>
                <a:latin typeface="+mn-ea"/>
              </a:rPr>
              <a:t>：</a:t>
            </a:r>
            <a:endParaRPr kumimoji="0" lang="en-US"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pPr>
            <a:r>
              <a:rPr kumimoji="0" lang="zh-CN" altLang="zh-CN" sz="3600" b="0" i="0" u="none" strike="noStrike" cap="none" normalizeH="0" baseline="0" dirty="0">
                <a:ln>
                  <a:noFill/>
                </a:ln>
                <a:solidFill>
                  <a:srgbClr val="000000"/>
                </a:solidFill>
                <a:effectLst/>
                <a:latin typeface="+mn-ea"/>
              </a:rPr>
              <a:t>事故、窘迫、危机、两难选择</a:t>
            </a:r>
            <a:r>
              <a:rPr kumimoji="0" lang="zh-CN" altLang="zh-CN" sz="3600" b="0" i="0" u="none" strike="noStrike" cap="none" normalizeH="0" baseline="0" dirty="0">
                <a:ln>
                  <a:noFill/>
                </a:ln>
                <a:solidFill>
                  <a:schemeClr val="tx1"/>
                </a:solidFill>
                <a:effectLst/>
                <a:latin typeface="+mn-ea"/>
              </a:rPr>
              <a:t> </a:t>
            </a:r>
            <a:endParaRPr kumimoji="0" lang="zh-CN"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mn-ea"/>
              </a:rPr>
              <a:t>次要人物输出</a:t>
            </a:r>
            <a:r>
              <a:rPr kumimoji="0" lang="zh-CN" altLang="zh-CN" sz="3600" b="1" i="0" u="none" strike="noStrike" cap="none" normalizeH="0" baseline="0" dirty="0">
                <a:ln>
                  <a:noFill/>
                </a:ln>
                <a:solidFill>
                  <a:srgbClr val="000000"/>
                </a:solidFill>
                <a:effectLst/>
                <a:latin typeface="+mn-ea"/>
              </a:rPr>
              <a:t>无条件善意</a:t>
            </a:r>
            <a:r>
              <a:rPr kumimoji="0" lang="zh-CN" altLang="zh-CN" sz="3600" b="0" i="0" u="none" strike="noStrike" cap="none" normalizeH="0" baseline="0" dirty="0">
                <a:ln>
                  <a:noFill/>
                </a:ln>
                <a:solidFill>
                  <a:srgbClr val="000000"/>
                </a:solidFill>
                <a:effectLst/>
                <a:latin typeface="+mn-ea"/>
              </a:rPr>
              <a:t>：</a:t>
            </a:r>
            <a:endParaRPr kumimoji="0" lang="en-US"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pPr>
            <a:r>
              <a:rPr kumimoji="0" lang="zh-CN" altLang="zh-CN" sz="3600" b="0" i="0" u="none" strike="noStrike" cap="none" normalizeH="0" baseline="0" dirty="0">
                <a:ln>
                  <a:noFill/>
                </a:ln>
                <a:solidFill>
                  <a:srgbClr val="000000"/>
                </a:solidFill>
                <a:effectLst/>
                <a:latin typeface="+mn-ea"/>
              </a:rPr>
              <a:t>包容、信任、出手相助、不求回报</a:t>
            </a:r>
            <a:r>
              <a:rPr kumimoji="0" lang="zh-CN" altLang="zh-CN" sz="3600" b="0" i="0" u="none" strike="noStrike" cap="none" normalizeH="0" baseline="0" dirty="0">
                <a:ln>
                  <a:noFill/>
                </a:ln>
                <a:solidFill>
                  <a:schemeClr val="tx1"/>
                </a:solidFill>
                <a:effectLst/>
                <a:latin typeface="+mn-ea"/>
              </a:rPr>
              <a:t> </a:t>
            </a:r>
            <a:endParaRPr kumimoji="0" lang="zh-CN"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mn-ea"/>
              </a:rPr>
              <a:t>结尾必须完成：</a:t>
            </a:r>
            <a:endParaRPr kumimoji="0" lang="en-US"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pPr>
            <a:r>
              <a:rPr kumimoji="0" lang="zh-CN" altLang="zh-CN" sz="3600" b="1" i="0" u="none" strike="noStrike" cap="none" normalizeH="0" baseline="0" dirty="0">
                <a:ln>
                  <a:noFill/>
                </a:ln>
                <a:solidFill>
                  <a:srgbClr val="000000"/>
                </a:solidFill>
                <a:effectLst/>
                <a:latin typeface="+mn-ea"/>
              </a:rPr>
              <a:t>情绪反转 + 认知成长 + 正向升华</a:t>
            </a:r>
            <a:r>
              <a:rPr kumimoji="0" lang="zh-CN" altLang="zh-CN" sz="3600" b="0" i="0" u="none" strike="noStrike" cap="none" normalizeH="0" baseline="0" dirty="0">
                <a:ln>
                  <a:noFill/>
                </a:ln>
                <a:solidFill>
                  <a:schemeClr val="tx1"/>
                </a:solidFill>
                <a:effectLst/>
                <a:latin typeface="+mn-ea"/>
              </a:rPr>
              <a:t> </a:t>
            </a:r>
            <a:endParaRPr kumimoji="0" lang="zh-CN"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mn-ea"/>
              </a:rPr>
              <a:t>主题固定：</a:t>
            </a:r>
            <a:endParaRPr kumimoji="0" lang="en-US" altLang="zh-CN" sz="3600" b="0" i="0" u="none" strike="noStrike" cap="none" normalizeH="0" baseline="0" dirty="0">
              <a:ln>
                <a:noFill/>
              </a:ln>
              <a:solidFill>
                <a:srgbClr val="000000"/>
              </a:solidFill>
              <a:effectLst/>
              <a:latin typeface="+mn-ea"/>
            </a:endParaRPr>
          </a:p>
          <a:p>
            <a:pPr marL="0" marR="0" lvl="0" indent="0" algn="l" defTabSz="914400" rtl="0" eaLnBrk="0" fontAlgn="base" latinLnBrk="0" hangingPunct="0">
              <a:lnSpc>
                <a:spcPct val="150000"/>
              </a:lnSpc>
              <a:spcBef>
                <a:spcPct val="0"/>
              </a:spcBef>
              <a:spcAft>
                <a:spcPct val="0"/>
              </a:spcAft>
              <a:buClrTx/>
              <a:buSzTx/>
            </a:pPr>
            <a:r>
              <a:rPr kumimoji="0" lang="zh-CN" altLang="zh-CN" sz="3600" b="1" i="0" u="none" strike="noStrike" cap="none" normalizeH="0" baseline="0" dirty="0">
                <a:ln>
                  <a:noFill/>
                </a:ln>
                <a:solidFill>
                  <a:srgbClr val="000000"/>
                </a:solidFill>
                <a:effectLst/>
                <a:latin typeface="+mn-ea"/>
              </a:rPr>
              <a:t>善意、信任、理解、包容、感恩、人与人温情</a:t>
            </a:r>
            <a:r>
              <a:rPr kumimoji="0" lang="zh-CN" altLang="zh-CN" sz="3600" b="0" i="0" u="none" strike="noStrike" cap="none" normalizeH="0" baseline="0" dirty="0">
                <a:ln>
                  <a:noFill/>
                </a:ln>
                <a:solidFill>
                  <a:schemeClr val="tx1"/>
                </a:solidFill>
                <a:effectLst/>
                <a:latin typeface="+mn-ea"/>
              </a:rPr>
              <a:t> </a:t>
            </a:r>
            <a:endParaRPr kumimoji="0" lang="zh-CN" altLang="zh-CN" sz="3600" b="0" i="0" u="none" strike="noStrike" cap="none" normalizeH="0" baseline="0" dirty="0">
              <a:ln>
                <a:noFill/>
              </a:ln>
              <a:solidFill>
                <a:schemeClr val="tx1"/>
              </a:solidFill>
              <a:effectLst/>
              <a:latin typeface="+mn-ea"/>
            </a:endParaRPr>
          </a:p>
        </p:txBody>
      </p:sp>
      <p:pic>
        <p:nvPicPr>
          <p:cNvPr id="10" name="图片 9"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Freeform 10"/>
          <p:cNvSpPr/>
          <p:nvPr/>
        </p:nvSpPr>
        <p:spPr>
          <a:xfrm>
            <a:off x="15708960" y="5156536"/>
            <a:ext cx="1841856" cy="3128418"/>
          </a:xfrm>
          <a:custGeom>
            <a:avLst/>
            <a:gdLst/>
            <a:ahLst/>
            <a:cxnLst/>
            <a:rect l="l" t="t" r="r" b="b"/>
            <a:pathLst>
              <a:path w="1841856" h="3128418">
                <a:moveTo>
                  <a:pt x="0" y="0"/>
                </a:moveTo>
                <a:lnTo>
                  <a:pt x="1841856" y="0"/>
                </a:lnTo>
                <a:lnTo>
                  <a:pt x="1841856" y="3128418"/>
                </a:lnTo>
                <a:lnTo>
                  <a:pt x="0" y="3128418"/>
                </a:lnTo>
                <a:lnTo>
                  <a:pt x="0" y="0"/>
                </a:lnTo>
                <a:close/>
              </a:path>
            </a:pathLst>
          </a:custGeom>
          <a:blipFill>
            <a:blip/>
            <a:stretch>
              <a:fillRect/>
            </a:stretch>
          </a:blipFill>
        </p:spPr>
      </p:sp>
      <p:sp>
        <p:nvSpPr>
          <p:cNvPr id="4" name="Freeform 23"/>
          <p:cNvSpPr/>
          <p:nvPr/>
        </p:nvSpPr>
        <p:spPr>
          <a:xfrm rot="-6306860">
            <a:off x="16231655" y="2244586"/>
            <a:ext cx="1935183" cy="2564701"/>
          </a:xfrm>
          <a:custGeom>
            <a:avLst/>
            <a:gdLst/>
            <a:ahLst/>
            <a:cxnLst/>
            <a:rect l="l" t="t" r="r" b="b"/>
            <a:pathLst>
              <a:path w="1935183" h="2564701">
                <a:moveTo>
                  <a:pt x="0" y="0"/>
                </a:moveTo>
                <a:lnTo>
                  <a:pt x="1935183" y="0"/>
                </a:lnTo>
                <a:lnTo>
                  <a:pt x="1935183" y="2564700"/>
                </a:lnTo>
                <a:lnTo>
                  <a:pt x="0" y="2564700"/>
                </a:lnTo>
                <a:lnTo>
                  <a:pt x="0" y="0"/>
                </a:lnTo>
                <a:close/>
              </a:path>
            </a:pathLst>
          </a:custGeom>
          <a:blipFill>
            <a:blip r:embed="rId2"/>
            <a:stretch>
              <a:fillRect/>
            </a:stretch>
          </a:blipFill>
        </p:spPr>
      </p:sp>
      <p:sp>
        <p:nvSpPr>
          <p:cNvPr id="5"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句式示例</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7" name="文本框 6"/>
          <p:cNvSpPr txBox="1"/>
          <p:nvPr/>
        </p:nvSpPr>
        <p:spPr>
          <a:xfrm>
            <a:off x="914400" y="1917690"/>
            <a:ext cx="14642160" cy="7848302"/>
          </a:xfrm>
          <a:prstGeom prst="rect">
            <a:avLst/>
          </a:prstGeom>
          <a:noFill/>
        </p:spPr>
        <p:txBody>
          <a:bodyPr wrap="square">
            <a:spAutoFit/>
          </a:bodyPr>
          <a:lstStyle/>
          <a:p>
            <a:pPr algn="l">
              <a:buNone/>
            </a:pPr>
            <a:r>
              <a:rPr lang="zh-CN" altLang="en-US" sz="3600" b="0" dirty="0">
                <a:solidFill>
                  <a:srgbClr val="000000"/>
                </a:solidFill>
                <a:effectLst/>
                <a:latin typeface="Times New Roman" panose="02020603050405020304" pitchFamily="18" charset="0"/>
                <a:cs typeface="Times New Roman" panose="02020603050405020304" pitchFamily="18" charset="0"/>
              </a:rPr>
              <a:t>一、心理描写（负面窘迫→内心触动）</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An overwhelming sense of helplessness crept over me, leaving me trapped in a tight corner.</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r>
              <a:rPr lang="en-US" altLang="zh-CN" sz="3600" dirty="0">
                <a:solidFill>
                  <a:srgbClr val="000000"/>
                </a:solidFill>
                <a:latin typeface="Times New Roman" panose="02020603050405020304" pitchFamily="18" charset="0"/>
                <a:cs typeface="Times New Roman" panose="02020603050405020304" pitchFamily="18" charset="0"/>
              </a:rPr>
              <a:t>    </a:t>
            </a:r>
            <a:r>
              <a:rPr lang="zh-CN" altLang="en-US" sz="3600" b="0" dirty="0">
                <a:solidFill>
                  <a:srgbClr val="000000"/>
                </a:solidFill>
                <a:effectLst/>
                <a:latin typeface="Times New Roman" panose="02020603050405020304" pitchFamily="18" charset="0"/>
                <a:cs typeface="Times New Roman" panose="02020603050405020304" pitchFamily="18" charset="0"/>
              </a:rPr>
              <a:t>无助感悄然席卷全身，让我陷入进退两难的窘境。</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Embarrassment overwhelmed me, rendering me at a loss for words.</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600" b="0" dirty="0">
                <a:solidFill>
                  <a:srgbClr val="000000"/>
                </a:solidFill>
                <a:effectLst/>
                <a:latin typeface="Times New Roman" panose="02020603050405020304" pitchFamily="18" charset="0"/>
                <a:cs typeface="Times New Roman" panose="02020603050405020304" pitchFamily="18" charset="0"/>
              </a:rPr>
              <a:t>    窘迫之感扑面而来，令我手足无措、无言以对。</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Confusion seized my mind, making me totally clueless about what to do next.</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600" b="0" dirty="0">
                <a:solidFill>
                  <a:srgbClr val="000000"/>
                </a:solidFill>
                <a:effectLst/>
                <a:latin typeface="Times New Roman" panose="02020603050405020304" pitchFamily="18" charset="0"/>
                <a:cs typeface="Times New Roman" panose="02020603050405020304" pitchFamily="18" charset="0"/>
              </a:rPr>
              <a:t>    大脑一片混乱，我完全茫然无措。</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I had prepared myself for blame and coldness, yet reality turned out far more touching.</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600" b="0" dirty="0">
                <a:solidFill>
                  <a:srgbClr val="000000"/>
                </a:solidFill>
                <a:effectLst/>
                <a:latin typeface="Times New Roman" panose="02020603050405020304" pitchFamily="18" charset="0"/>
                <a:cs typeface="Times New Roman" panose="02020603050405020304" pitchFamily="18" charset="0"/>
              </a:rPr>
              <a:t>    我本已做好被指责、被冷淡的准备，现实却格外温暖动人。</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A wave of shame and guilt welled up in my heart all of a sudden.</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600" b="0" dirty="0">
                <a:solidFill>
                  <a:srgbClr val="000000"/>
                </a:solidFill>
                <a:effectLst/>
                <a:latin typeface="Times New Roman" panose="02020603050405020304" pitchFamily="18" charset="0"/>
                <a:cs typeface="Times New Roman" panose="02020603050405020304" pitchFamily="18" charset="0"/>
              </a:rPr>
              <a:t>    羞愧与愧疚之感骤然涌上心头。</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p:txBody>
      </p:sp>
      <p:pic>
        <p:nvPicPr>
          <p:cNvPr id="6" name="图片 5"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Freeform 10"/>
          <p:cNvSpPr/>
          <p:nvPr/>
        </p:nvSpPr>
        <p:spPr>
          <a:xfrm>
            <a:off x="15708960" y="5156536"/>
            <a:ext cx="1841856" cy="3128418"/>
          </a:xfrm>
          <a:custGeom>
            <a:avLst/>
            <a:gdLst/>
            <a:ahLst/>
            <a:cxnLst/>
            <a:rect l="l" t="t" r="r" b="b"/>
            <a:pathLst>
              <a:path w="1841856" h="3128418">
                <a:moveTo>
                  <a:pt x="0" y="0"/>
                </a:moveTo>
                <a:lnTo>
                  <a:pt x="1841856" y="0"/>
                </a:lnTo>
                <a:lnTo>
                  <a:pt x="1841856" y="3128418"/>
                </a:lnTo>
                <a:lnTo>
                  <a:pt x="0" y="3128418"/>
                </a:lnTo>
                <a:lnTo>
                  <a:pt x="0" y="0"/>
                </a:lnTo>
                <a:close/>
              </a:path>
            </a:pathLst>
          </a:custGeom>
          <a:blipFill>
            <a:blip/>
            <a:stretch>
              <a:fillRect/>
            </a:stretch>
          </a:blipFill>
        </p:spPr>
      </p:sp>
      <p:sp>
        <p:nvSpPr>
          <p:cNvPr id="4" name="Freeform 23"/>
          <p:cNvSpPr/>
          <p:nvPr/>
        </p:nvSpPr>
        <p:spPr>
          <a:xfrm rot="-6306860">
            <a:off x="16231655" y="2244586"/>
            <a:ext cx="1935183" cy="2564701"/>
          </a:xfrm>
          <a:custGeom>
            <a:avLst/>
            <a:gdLst/>
            <a:ahLst/>
            <a:cxnLst/>
            <a:rect l="l" t="t" r="r" b="b"/>
            <a:pathLst>
              <a:path w="1935183" h="2564701">
                <a:moveTo>
                  <a:pt x="0" y="0"/>
                </a:moveTo>
                <a:lnTo>
                  <a:pt x="1935183" y="0"/>
                </a:lnTo>
                <a:lnTo>
                  <a:pt x="1935183" y="2564700"/>
                </a:lnTo>
                <a:lnTo>
                  <a:pt x="0" y="2564700"/>
                </a:lnTo>
                <a:lnTo>
                  <a:pt x="0" y="0"/>
                </a:lnTo>
                <a:close/>
              </a:path>
            </a:pathLst>
          </a:custGeom>
          <a:blipFill>
            <a:blip r:embed="rId2"/>
            <a:stretch>
              <a:fillRect/>
            </a:stretch>
          </a:blipFill>
        </p:spPr>
      </p:sp>
      <p:sp>
        <p:nvSpPr>
          <p:cNvPr id="5"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句式示例</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8" name="文本框 7"/>
          <p:cNvSpPr txBox="1"/>
          <p:nvPr/>
        </p:nvSpPr>
        <p:spPr>
          <a:xfrm>
            <a:off x="726298" y="1708845"/>
            <a:ext cx="16230600" cy="8463855"/>
          </a:xfrm>
          <a:prstGeom prst="rect">
            <a:avLst/>
          </a:prstGeom>
          <a:noFill/>
        </p:spPr>
        <p:txBody>
          <a:bodyPr wrap="square">
            <a:spAutoFit/>
          </a:bodyPr>
          <a:lstStyle/>
          <a:p>
            <a:pPr algn="l"/>
            <a:r>
              <a:rPr lang="zh-CN" altLang="en-US" sz="3200" b="0" dirty="0">
                <a:solidFill>
                  <a:srgbClr val="000000"/>
                </a:solidFill>
                <a:effectLst/>
                <a:latin typeface="Times New Roman" panose="02020603050405020304" pitchFamily="18" charset="0"/>
                <a:cs typeface="Times New Roman" panose="02020603050405020304" pitchFamily="18" charset="0"/>
              </a:rPr>
              <a:t>二、情绪描写（焦虑羞愧→温暖治愈）</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200" b="0" dirty="0">
                <a:solidFill>
                  <a:srgbClr val="000000"/>
                </a:solidFill>
                <a:effectLst/>
                <a:latin typeface="Times New Roman" panose="02020603050405020304" pitchFamily="18" charset="0"/>
                <a:cs typeface="Times New Roman" panose="02020603050405020304" pitchFamily="18" charset="0"/>
              </a:rPr>
              <a:t>负面情绪升级</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Consumed by panic and anxiety, I was thrown into great turmoil.</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满心惶恐与焦灼，我陷入极度不安。</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Burning with embarrassment, I dared not lift my head to make eye contact.</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尴尬之情灼烧脸颊，我羞于抬头对视。</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Overwhelmed by disappointment and tension, I sank into deep despair.</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失落与重压裹挟着我，让我深陷低落。</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200" b="0" dirty="0">
                <a:solidFill>
                  <a:srgbClr val="000000"/>
                </a:solidFill>
                <a:effectLst/>
                <a:latin typeface="Times New Roman" panose="02020603050405020304" pitchFamily="18" charset="0"/>
                <a:cs typeface="Times New Roman" panose="02020603050405020304" pitchFamily="18" charset="0"/>
              </a:rPr>
              <a:t>情绪反转升级</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A profound wave of warmth surged through my heart, sweeping away all my despair.</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一股深沉的暖流涌入心底，吹散所有绝望。</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My former anxiety and discomfort gradually faded into nothingness.</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我此前所有的不安与局促，渐渐消散殆尽。</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My past doubt and suspicion gave way to sincere gratitude and inner peace.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昔日的猜忌与隔阂，全然化为真挚的感激与释然。</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Instant relief and heartfelt thankfulness filled my troubled soul.</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释然与感念即刻填满我纷乱的内心。</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p:txBody>
      </p:sp>
      <p:pic>
        <p:nvPicPr>
          <p:cNvPr id="7" name="图片 6"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Freeform 10"/>
          <p:cNvSpPr/>
          <p:nvPr/>
        </p:nvSpPr>
        <p:spPr>
          <a:xfrm>
            <a:off x="15708960" y="5156536"/>
            <a:ext cx="1841856" cy="3128418"/>
          </a:xfrm>
          <a:custGeom>
            <a:avLst/>
            <a:gdLst/>
            <a:ahLst/>
            <a:cxnLst/>
            <a:rect l="l" t="t" r="r" b="b"/>
            <a:pathLst>
              <a:path w="1841856" h="3128418">
                <a:moveTo>
                  <a:pt x="0" y="0"/>
                </a:moveTo>
                <a:lnTo>
                  <a:pt x="1841856" y="0"/>
                </a:lnTo>
                <a:lnTo>
                  <a:pt x="1841856" y="3128418"/>
                </a:lnTo>
                <a:lnTo>
                  <a:pt x="0" y="3128418"/>
                </a:lnTo>
                <a:lnTo>
                  <a:pt x="0" y="0"/>
                </a:lnTo>
                <a:close/>
              </a:path>
            </a:pathLst>
          </a:custGeom>
          <a:blipFill>
            <a:blip/>
            <a:stretch>
              <a:fillRect/>
            </a:stretch>
          </a:blipFill>
        </p:spPr>
      </p:sp>
      <p:sp>
        <p:nvSpPr>
          <p:cNvPr id="4" name="Freeform 23"/>
          <p:cNvSpPr/>
          <p:nvPr/>
        </p:nvSpPr>
        <p:spPr>
          <a:xfrm rot="-6306860">
            <a:off x="16231655" y="2244586"/>
            <a:ext cx="1935183" cy="2564701"/>
          </a:xfrm>
          <a:custGeom>
            <a:avLst/>
            <a:gdLst/>
            <a:ahLst/>
            <a:cxnLst/>
            <a:rect l="l" t="t" r="r" b="b"/>
            <a:pathLst>
              <a:path w="1935183" h="2564701">
                <a:moveTo>
                  <a:pt x="0" y="0"/>
                </a:moveTo>
                <a:lnTo>
                  <a:pt x="1935183" y="0"/>
                </a:lnTo>
                <a:lnTo>
                  <a:pt x="1935183" y="2564700"/>
                </a:lnTo>
                <a:lnTo>
                  <a:pt x="0" y="2564700"/>
                </a:lnTo>
                <a:lnTo>
                  <a:pt x="0" y="0"/>
                </a:lnTo>
                <a:close/>
              </a:path>
            </a:pathLst>
          </a:custGeom>
          <a:blipFill>
            <a:blip r:embed="rId2"/>
            <a:stretch>
              <a:fillRect/>
            </a:stretch>
          </a:blipFill>
        </p:spPr>
      </p:sp>
      <p:sp>
        <p:nvSpPr>
          <p:cNvPr id="5"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句式示例</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7" name="文本框 6"/>
          <p:cNvSpPr txBox="1"/>
          <p:nvPr/>
        </p:nvSpPr>
        <p:spPr>
          <a:xfrm>
            <a:off x="737184" y="1917691"/>
            <a:ext cx="14807616" cy="7478970"/>
          </a:xfrm>
          <a:prstGeom prst="rect">
            <a:avLst/>
          </a:prstGeom>
          <a:noFill/>
        </p:spPr>
        <p:txBody>
          <a:bodyPr wrap="square">
            <a:spAutoFit/>
          </a:bodyPr>
          <a:lstStyle/>
          <a:p>
            <a:pPr algn="l">
              <a:buNone/>
            </a:pPr>
            <a:r>
              <a:rPr lang="zh-CN" altLang="en-US" sz="3200" b="0" dirty="0">
                <a:solidFill>
                  <a:srgbClr val="000000"/>
                </a:solidFill>
                <a:effectLst/>
                <a:latin typeface="Times New Roman" panose="02020603050405020304" pitchFamily="18" charset="0"/>
                <a:cs typeface="Times New Roman" panose="02020603050405020304" pitchFamily="18" charset="0"/>
              </a:rPr>
              <a:t>三、动作描写（主角 </a:t>
            </a:r>
            <a:r>
              <a:rPr lang="en-US" altLang="zh-CN" sz="3200" b="0" dirty="0">
                <a:solidFill>
                  <a:srgbClr val="000000"/>
                </a:solidFill>
                <a:effectLst/>
                <a:latin typeface="Times New Roman" panose="02020603050405020304" pitchFamily="18" charset="0"/>
                <a:cs typeface="Times New Roman" panose="02020603050405020304" pitchFamily="18" charset="0"/>
              </a:rPr>
              <a:t>+ </a:t>
            </a:r>
            <a:r>
              <a:rPr lang="zh-CN" altLang="en-US" sz="3200" b="0" dirty="0">
                <a:solidFill>
                  <a:srgbClr val="000000"/>
                </a:solidFill>
                <a:effectLst/>
                <a:latin typeface="Times New Roman" panose="02020603050405020304" pitchFamily="18" charset="0"/>
                <a:cs typeface="Times New Roman" panose="02020603050405020304" pitchFamily="18" charset="0"/>
              </a:rPr>
              <a:t>助人者 双向表达）</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200" b="0" dirty="0">
                <a:solidFill>
                  <a:srgbClr val="000000"/>
                </a:solidFill>
                <a:effectLst/>
                <a:latin typeface="Times New Roman" panose="02020603050405020304" pitchFamily="18" charset="0"/>
                <a:cs typeface="Times New Roman" panose="02020603050405020304" pitchFamily="18" charset="0"/>
              </a:rPr>
              <a:t>主角动作</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Frozen to the spot, I hung my head in deep shame, unable to meet others’ gaze.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我僵立原地，羞愧垂首，不敢直视对方。</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I dashed back in a fluster, breathless and worn out from rush and worry.</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我慌乱奔回，步履匆匆，满心焦灼、气喘吁吁。</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I bowed respectfully as a silent gesture of sincere gratitude.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我微微躬身，以无声的举动致以诚挚谢意。</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algn="l"/>
            <a:r>
              <a:rPr lang="zh-CN" altLang="en-US" sz="3200" b="0" dirty="0">
                <a:solidFill>
                  <a:srgbClr val="000000"/>
                </a:solidFill>
                <a:effectLst/>
                <a:latin typeface="Times New Roman" panose="02020603050405020304" pitchFamily="18" charset="0"/>
                <a:cs typeface="Times New Roman" panose="02020603050405020304" pitchFamily="18" charset="0"/>
              </a:rPr>
              <a:t>助人者动作</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He comforted me softly with a gentle pat on the shoulder to ease my tension.</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他轻拍我的肩头温和安抚，消解我的紧张。</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He reached out generously, offering timely assistance to pull me out of trouble.</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他主动伸出援手，及时相助，助我脱离困境。</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en-US" altLang="zh-CN" sz="3200" b="0" dirty="0">
                <a:solidFill>
                  <a:srgbClr val="000000"/>
                </a:solidFill>
                <a:effectLst/>
                <a:latin typeface="Times New Roman" panose="02020603050405020304" pitchFamily="18" charset="0"/>
                <a:cs typeface="Times New Roman" panose="02020603050405020304" pitchFamily="18" charset="0"/>
              </a:rPr>
              <a:t>Wearing a gentle smile, he waved softly to cheer me up.</a:t>
            </a:r>
            <a:endParaRPr lang="en-US" altLang="zh-CN" sz="3200" b="0" dirty="0">
              <a:solidFill>
                <a:srgbClr val="000000"/>
              </a:solidFill>
              <a:effectLst/>
              <a:latin typeface="Times New Roman" panose="02020603050405020304" pitchFamily="18" charset="0"/>
              <a:cs typeface="Times New Roman" panose="02020603050405020304" pitchFamily="18" charset="0"/>
            </a:endParaRPr>
          </a:p>
          <a:p>
            <a:pPr marL="457200" indent="-457200" algn="l">
              <a:buFont typeface="Wingdings" panose="05000000000000000000" pitchFamily="2" charset="2"/>
              <a:buChar char="u"/>
            </a:pPr>
            <a:r>
              <a:rPr lang="zh-CN" altLang="en-US" sz="3200" b="0" dirty="0">
                <a:solidFill>
                  <a:srgbClr val="000000"/>
                </a:solidFill>
                <a:effectLst/>
                <a:latin typeface="Times New Roman" panose="02020603050405020304" pitchFamily="18" charset="0"/>
                <a:cs typeface="Times New Roman" panose="02020603050405020304" pitchFamily="18" charset="0"/>
              </a:rPr>
              <a:t>眉眼含笑，他轻轻挥手，给予我无声的鼓励。</a:t>
            </a:r>
            <a:endParaRPr lang="zh-CN" altLang="en-US" sz="3200" b="0" dirty="0">
              <a:solidFill>
                <a:srgbClr val="000000"/>
              </a:solidFill>
              <a:effectLst/>
              <a:latin typeface="Times New Roman" panose="02020603050405020304" pitchFamily="18" charset="0"/>
              <a:cs typeface="Times New Roman" panose="02020603050405020304" pitchFamily="18" charset="0"/>
            </a:endParaRPr>
          </a:p>
        </p:txBody>
      </p:sp>
      <p:pic>
        <p:nvPicPr>
          <p:cNvPr id="6" name="图片 5"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Freeform 10"/>
          <p:cNvSpPr/>
          <p:nvPr/>
        </p:nvSpPr>
        <p:spPr>
          <a:xfrm>
            <a:off x="15708960" y="5156536"/>
            <a:ext cx="1841856" cy="3128418"/>
          </a:xfrm>
          <a:custGeom>
            <a:avLst/>
            <a:gdLst/>
            <a:ahLst/>
            <a:cxnLst/>
            <a:rect l="l" t="t" r="r" b="b"/>
            <a:pathLst>
              <a:path w="1841856" h="3128418">
                <a:moveTo>
                  <a:pt x="0" y="0"/>
                </a:moveTo>
                <a:lnTo>
                  <a:pt x="1841856" y="0"/>
                </a:lnTo>
                <a:lnTo>
                  <a:pt x="1841856" y="3128418"/>
                </a:lnTo>
                <a:lnTo>
                  <a:pt x="0" y="3128418"/>
                </a:lnTo>
                <a:lnTo>
                  <a:pt x="0" y="0"/>
                </a:lnTo>
                <a:close/>
              </a:path>
            </a:pathLst>
          </a:custGeom>
          <a:blipFill>
            <a:blip/>
            <a:stretch>
              <a:fillRect/>
            </a:stretch>
          </a:blipFill>
        </p:spPr>
      </p:sp>
      <p:sp>
        <p:nvSpPr>
          <p:cNvPr id="4" name="Freeform 23"/>
          <p:cNvSpPr/>
          <p:nvPr/>
        </p:nvSpPr>
        <p:spPr>
          <a:xfrm rot="-6306860">
            <a:off x="16231655" y="2244586"/>
            <a:ext cx="1935183" cy="2564701"/>
          </a:xfrm>
          <a:custGeom>
            <a:avLst/>
            <a:gdLst/>
            <a:ahLst/>
            <a:cxnLst/>
            <a:rect l="l" t="t" r="r" b="b"/>
            <a:pathLst>
              <a:path w="1935183" h="2564701">
                <a:moveTo>
                  <a:pt x="0" y="0"/>
                </a:moveTo>
                <a:lnTo>
                  <a:pt x="1935183" y="0"/>
                </a:lnTo>
                <a:lnTo>
                  <a:pt x="1935183" y="2564700"/>
                </a:lnTo>
                <a:lnTo>
                  <a:pt x="0" y="2564700"/>
                </a:lnTo>
                <a:lnTo>
                  <a:pt x="0" y="0"/>
                </a:lnTo>
                <a:close/>
              </a:path>
            </a:pathLst>
          </a:custGeom>
          <a:blipFill>
            <a:blip r:embed="rId2"/>
            <a:stretch>
              <a:fillRect/>
            </a:stretch>
          </a:blipFill>
        </p:spPr>
      </p:sp>
      <p:sp>
        <p:nvSpPr>
          <p:cNvPr id="5"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句式示例</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7" name="文本框 6"/>
          <p:cNvSpPr txBox="1"/>
          <p:nvPr/>
        </p:nvSpPr>
        <p:spPr>
          <a:xfrm>
            <a:off x="1518557" y="1917690"/>
            <a:ext cx="14807616" cy="7478970"/>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四、语言描写（对话专用）</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助人者（包容・信任・温柔）</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Take it easy. Everything will work out in the end.”</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别太过焦虑，一切终会迎刃而解。</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Just go and get things done. I have full faith in your honesty.”</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安心去处理事情就好，我完全相信你的人品。</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It is merely a trivial favor. Never feel troubled or obliged.”</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举手之劳不足挂齿，不必为此耿耿于怀。</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主角（愧疚・感恩・守信）</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a:t>
            </a:r>
            <a:r>
              <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 apologize sincerely for bringing you so much unnecessary trouble.”</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十分抱歉，给你平添了诸多麻烦。</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Words failed to convey how deeply I appreciated your kindness and trust.</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千言万语，难以诉说我对这份善意与信任的感激。</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I vowed firmly to keep my promise and cherish this precious kindness.</a:t>
            </a:r>
            <a:endParaRPr kumimoji="0" lang="en-US" altLang="zh-CN"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rPr>
              <a:t>我郑重许下承诺，铭记这份善意、信守约定。</a:t>
            </a:r>
            <a:endParaRPr kumimoji="0" lang="zh-CN" altLang="en-US" sz="3200" b="0" i="0" u="none" strike="noStrike" kern="1200" cap="none" spc="0" normalizeH="0" baseline="0" noProof="0" dirty="0">
              <a:ln>
                <a:noFill/>
              </a:ln>
              <a:solidFill>
                <a:srgbClr val="000000"/>
              </a:solidFill>
              <a:effectLst/>
              <a:uLnTx/>
              <a:uFillTx/>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6" name="图片 5"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Freeform 10"/>
          <p:cNvSpPr/>
          <p:nvPr/>
        </p:nvSpPr>
        <p:spPr>
          <a:xfrm>
            <a:off x="15708960" y="5156536"/>
            <a:ext cx="1841856" cy="3128418"/>
          </a:xfrm>
          <a:custGeom>
            <a:avLst/>
            <a:gdLst/>
            <a:ahLst/>
            <a:cxnLst/>
            <a:rect l="l" t="t" r="r" b="b"/>
            <a:pathLst>
              <a:path w="1841856" h="3128418">
                <a:moveTo>
                  <a:pt x="0" y="0"/>
                </a:moveTo>
                <a:lnTo>
                  <a:pt x="1841856" y="0"/>
                </a:lnTo>
                <a:lnTo>
                  <a:pt x="1841856" y="3128418"/>
                </a:lnTo>
                <a:lnTo>
                  <a:pt x="0" y="3128418"/>
                </a:lnTo>
                <a:lnTo>
                  <a:pt x="0" y="0"/>
                </a:lnTo>
                <a:close/>
              </a:path>
            </a:pathLst>
          </a:custGeom>
          <a:blipFill>
            <a:blip/>
            <a:stretch>
              <a:fillRect/>
            </a:stretch>
          </a:blipFill>
        </p:spPr>
      </p:sp>
      <p:sp>
        <p:nvSpPr>
          <p:cNvPr id="4" name="Freeform 23"/>
          <p:cNvSpPr/>
          <p:nvPr/>
        </p:nvSpPr>
        <p:spPr>
          <a:xfrm rot="-6306860">
            <a:off x="16231655" y="2244586"/>
            <a:ext cx="1935183" cy="2564701"/>
          </a:xfrm>
          <a:custGeom>
            <a:avLst/>
            <a:gdLst/>
            <a:ahLst/>
            <a:cxnLst/>
            <a:rect l="l" t="t" r="r" b="b"/>
            <a:pathLst>
              <a:path w="1935183" h="2564701">
                <a:moveTo>
                  <a:pt x="0" y="0"/>
                </a:moveTo>
                <a:lnTo>
                  <a:pt x="1935183" y="0"/>
                </a:lnTo>
                <a:lnTo>
                  <a:pt x="1935183" y="2564700"/>
                </a:lnTo>
                <a:lnTo>
                  <a:pt x="0" y="2564700"/>
                </a:lnTo>
                <a:lnTo>
                  <a:pt x="0" y="0"/>
                </a:lnTo>
                <a:close/>
              </a:path>
            </a:pathLst>
          </a:custGeom>
          <a:blipFill>
            <a:blip r:embed="rId2"/>
            <a:stretch>
              <a:fillRect/>
            </a:stretch>
          </a:blipFill>
        </p:spPr>
      </p:sp>
      <p:sp>
        <p:nvSpPr>
          <p:cNvPr id="5"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句式示例</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6" name="Rectangle 1"/>
          <p:cNvSpPr>
            <a:spLocks noChangeArrowheads="1"/>
          </p:cNvSpPr>
          <p:nvPr/>
        </p:nvSpPr>
        <p:spPr bwMode="auto">
          <a:xfrm>
            <a:off x="609600" y="2781300"/>
            <a:ext cx="17448687" cy="49859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0" marR="0" lvl="0" indent="0" algn="l" defTabSz="914400" rtl="0" eaLnBrk="0" fontAlgn="base" latinLnBrk="0" hangingPunct="0">
              <a:lnSpc>
                <a:spcPct val="100000"/>
              </a:lnSpc>
              <a:spcBef>
                <a:spcPct val="0"/>
              </a:spcBef>
              <a:spcAft>
                <a:spcPct val="0"/>
              </a:spcAft>
              <a:buClrTx/>
              <a:buSzTx/>
              <a:buFontTx/>
              <a:buNone/>
            </a:pPr>
            <a:r>
              <a:rPr kumimoji="0" lang="zh-CN" altLang="en-US"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五、双方互动描写</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He treated my awkward situation with great patience and genuine kindness.</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面对我的窘迫处境，他始终耐心包容、温柔以待。</a:t>
            </a:r>
            <a:r>
              <a:rPr kumimoji="0" lang="zh-CN" altLang="zh-CN"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No annoyance or blame could be spotted in his eyes, only pure understanding and tenderness.</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他的眼眸中毫无责备与不耐，唯有纯粹的体谅与温柔。</a:t>
            </a:r>
            <a:r>
              <a:rPr kumimoji="0" lang="zh-CN" altLang="zh-CN"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A soft mutual smile bridged the awkwardness between us instantly.</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彼此温柔一笑，瞬间消融所有尴尬隔阂。</a:t>
            </a:r>
            <a:r>
              <a:rPr kumimoji="0" lang="zh-CN" altLang="zh-CN"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Char char="•"/>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His selfless kindness served as a precious bond connecting strangers’ hearts.</a:t>
            </a:r>
            <a:endPar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pPr>
            <a:r>
              <a:rPr kumimoji="0" lang="zh-CN" altLang="zh-CN" sz="3600" b="0" i="0" u="none" strike="noStrike" cap="none" normalizeH="0" baseline="0" dirty="0">
                <a:ln>
                  <a:noFill/>
                </a:ln>
                <a:solidFill>
                  <a:srgbClr val="000000"/>
                </a:solidFill>
                <a:effectLst/>
                <a:latin typeface="Times New Roman" panose="02020603050405020304" pitchFamily="18" charset="0"/>
                <a:cs typeface="Times New Roman" panose="02020603050405020304" pitchFamily="18" charset="0"/>
              </a:rPr>
              <a:t>他无私的善举，成为拉近陌生人心灵的温暖纽带。</a:t>
            </a:r>
            <a:r>
              <a:rPr kumimoji="0" lang="zh-CN" altLang="zh-CN"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rPr>
              <a:t> </a:t>
            </a:r>
            <a:endParaRPr kumimoji="0" lang="zh-CN" altLang="zh-CN" sz="3600" b="0" i="0" u="none" strike="noStrike" cap="none" normalizeH="0" baseline="0" dirty="0">
              <a:ln>
                <a:noFill/>
              </a:ln>
              <a:solidFill>
                <a:schemeClr val="tx1"/>
              </a:solidFill>
              <a:effectLst/>
              <a:latin typeface="Times New Roman" panose="02020603050405020304" pitchFamily="18" charset="0"/>
              <a:cs typeface="Times New Roman" panose="02020603050405020304" pitchFamily="18" charset="0"/>
            </a:endParaRPr>
          </a:p>
        </p:txBody>
      </p:sp>
      <p:pic>
        <p:nvPicPr>
          <p:cNvPr id="7" name="图片 6"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Freeform 10"/>
          <p:cNvSpPr/>
          <p:nvPr/>
        </p:nvSpPr>
        <p:spPr>
          <a:xfrm>
            <a:off x="16224072" y="6417355"/>
            <a:ext cx="1841856" cy="3128418"/>
          </a:xfrm>
          <a:custGeom>
            <a:avLst/>
            <a:gdLst/>
            <a:ahLst/>
            <a:cxnLst/>
            <a:rect l="l" t="t" r="r" b="b"/>
            <a:pathLst>
              <a:path w="1841856" h="3128418">
                <a:moveTo>
                  <a:pt x="0" y="0"/>
                </a:moveTo>
                <a:lnTo>
                  <a:pt x="1841856" y="0"/>
                </a:lnTo>
                <a:lnTo>
                  <a:pt x="1841856" y="3128418"/>
                </a:lnTo>
                <a:lnTo>
                  <a:pt x="0" y="3128418"/>
                </a:lnTo>
                <a:lnTo>
                  <a:pt x="0" y="0"/>
                </a:lnTo>
                <a:close/>
              </a:path>
            </a:pathLst>
          </a:custGeom>
          <a:blipFill>
            <a:blip/>
            <a:stretch>
              <a:fillRect/>
            </a:stretch>
          </a:blipFill>
        </p:spPr>
      </p:sp>
      <p:sp>
        <p:nvSpPr>
          <p:cNvPr id="4" name="Freeform 23"/>
          <p:cNvSpPr/>
          <p:nvPr/>
        </p:nvSpPr>
        <p:spPr>
          <a:xfrm rot="-6306860">
            <a:off x="16231655" y="2244586"/>
            <a:ext cx="1935183" cy="2564701"/>
          </a:xfrm>
          <a:custGeom>
            <a:avLst/>
            <a:gdLst/>
            <a:ahLst/>
            <a:cxnLst/>
            <a:rect l="l" t="t" r="r" b="b"/>
            <a:pathLst>
              <a:path w="1935183" h="2564701">
                <a:moveTo>
                  <a:pt x="0" y="0"/>
                </a:moveTo>
                <a:lnTo>
                  <a:pt x="1935183" y="0"/>
                </a:lnTo>
                <a:lnTo>
                  <a:pt x="1935183" y="2564700"/>
                </a:lnTo>
                <a:lnTo>
                  <a:pt x="0" y="2564700"/>
                </a:lnTo>
                <a:lnTo>
                  <a:pt x="0" y="0"/>
                </a:lnTo>
                <a:close/>
              </a:path>
            </a:pathLst>
          </a:custGeom>
          <a:blipFill>
            <a:blip r:embed="rId2"/>
            <a:stretch>
              <a:fillRect/>
            </a:stretch>
          </a:blipFill>
        </p:spPr>
      </p:sp>
      <p:sp>
        <p:nvSpPr>
          <p:cNvPr id="5" name="TextBox 8"/>
          <p:cNvSpPr txBox="1"/>
          <p:nvPr/>
        </p:nvSpPr>
        <p:spPr>
          <a:xfrm>
            <a:off x="1524000" y="266700"/>
            <a:ext cx="5902597" cy="1384290"/>
          </a:xfrm>
          <a:prstGeom prst="rect">
            <a:avLst/>
          </a:prstGeom>
        </p:spPr>
        <p:txBody>
          <a:bodyPr lIns="0" tIns="0" rIns="0" bIns="0" rtlCol="0" anchor="t">
            <a:spAutoFit/>
          </a:bodyPr>
          <a:lstStyle/>
          <a:p>
            <a:pPr marL="0" marR="0" lvl="0" indent="0" algn="l" defTabSz="914400" rtl="0" eaLnBrk="1" fontAlgn="auto" latinLnBrk="0" hangingPunct="1">
              <a:lnSpc>
                <a:spcPts val="12595"/>
              </a:lnSpc>
              <a:spcBef>
                <a:spcPct val="0"/>
              </a:spcBef>
              <a:spcAft>
                <a:spcPts val="0"/>
              </a:spcAft>
              <a:buClrTx/>
              <a:buSzTx/>
              <a:buFontTx/>
              <a:buNone/>
              <a:defRPr/>
            </a:pPr>
            <a:r>
              <a:rPr kumimoji="0" lang="zh-CN" alt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rPr>
              <a:t>句式示例</a:t>
            </a:r>
            <a:endParaRPr kumimoji="0" lang="en-US" sz="8995" b="0" i="0" u="none" strike="noStrike" kern="1200" cap="none" spc="0" normalizeH="0" baseline="0" noProof="0" dirty="0">
              <a:ln>
                <a:noFill/>
              </a:ln>
              <a:solidFill>
                <a:srgbClr val="737ADB"/>
              </a:solidFill>
              <a:effectLst/>
              <a:uLnTx/>
              <a:uFillTx/>
              <a:latin typeface="方正姚体" panose="02010601030101010101" pitchFamily="2" charset="-122"/>
              <a:ea typeface="方正姚体" panose="02010601030101010101" pitchFamily="2" charset="-122"/>
              <a:cs typeface="可画花蕊体-简" panose="020B0500000000000000"/>
              <a:sym typeface="可画花蕊体-简" panose="020B0500000000000000"/>
            </a:endParaRPr>
          </a:p>
        </p:txBody>
      </p:sp>
      <p:sp>
        <p:nvSpPr>
          <p:cNvPr id="8" name="文本框 7"/>
          <p:cNvSpPr txBox="1"/>
          <p:nvPr/>
        </p:nvSpPr>
        <p:spPr>
          <a:xfrm>
            <a:off x="609600" y="2400300"/>
            <a:ext cx="16535400" cy="6186309"/>
          </a:xfrm>
          <a:prstGeom prst="rect">
            <a:avLst/>
          </a:prstGeom>
          <a:noFill/>
        </p:spPr>
        <p:txBody>
          <a:bodyPr wrap="square">
            <a:spAutoFit/>
          </a:bodyPr>
          <a:lstStyle/>
          <a:p>
            <a:pPr algn="l">
              <a:buNone/>
            </a:pPr>
            <a:r>
              <a:rPr lang="zh-CN" altLang="en-US" sz="3600" b="0" dirty="0">
                <a:solidFill>
                  <a:srgbClr val="000000"/>
                </a:solidFill>
                <a:effectLst/>
                <a:latin typeface="Times New Roman" panose="02020603050405020304" pitchFamily="18" charset="0"/>
                <a:cs typeface="Times New Roman" panose="02020603050405020304" pitchFamily="18" charset="0"/>
              </a:rPr>
              <a:t>六、主题升华</a:t>
            </a:r>
            <a:endParaRPr lang="en-US" altLang="zh-CN" sz="3600" dirty="0">
              <a:solidFill>
                <a:srgbClr val="000000"/>
              </a:solidFill>
              <a:latin typeface="Times New Roman" panose="02020603050405020304" pitchFamily="18" charset="0"/>
              <a:cs typeface="Times New Roman" panose="02020603050405020304" pitchFamily="18" charset="0"/>
            </a:endParaRPr>
          </a:p>
          <a:p>
            <a:pPr algn="l">
              <a:buNone/>
            </a:pPr>
            <a:r>
              <a:rPr lang="en-US" altLang="zh-CN" sz="3600" b="0" dirty="0">
                <a:solidFill>
                  <a:srgbClr val="000000"/>
                </a:solidFill>
                <a:effectLst/>
                <a:latin typeface="Times New Roman" panose="02020603050405020304" pitchFamily="18" charset="0"/>
                <a:cs typeface="Times New Roman" panose="02020603050405020304" pitchFamily="18" charset="0"/>
              </a:rPr>
              <a:t>     Such a tiny act of kindness carved an unforgettable memory into my mind.</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zh-CN" altLang="en-US" sz="3600" b="0" dirty="0">
                <a:solidFill>
                  <a:srgbClr val="000000"/>
                </a:solidFill>
                <a:effectLst/>
                <a:latin typeface="Times New Roman" panose="02020603050405020304" pitchFamily="18" charset="0"/>
                <a:cs typeface="Times New Roman" panose="02020603050405020304" pitchFamily="18" charset="0"/>
              </a:rPr>
              <a:t>微小善举，镌刻成我一生难以忘怀的回忆。</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It dawned on me that kindness and unconditional trust are always around us.</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zh-CN" altLang="en-US" sz="3600" b="0" dirty="0">
                <a:solidFill>
                  <a:srgbClr val="000000"/>
                </a:solidFill>
                <a:effectLst/>
                <a:latin typeface="Times New Roman" panose="02020603050405020304" pitchFamily="18" charset="0"/>
                <a:cs typeface="Times New Roman" panose="02020603050405020304" pitchFamily="18" charset="0"/>
              </a:rPr>
              <a:t>我幡然醒悟，善意与真诚的信任，从来无处不在。</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Prejudice often clouds our judgment, while simple kindness can brighten our journey.</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zh-CN" altLang="en-US" sz="3600" b="0" dirty="0">
                <a:solidFill>
                  <a:srgbClr val="000000"/>
                </a:solidFill>
                <a:effectLst/>
                <a:latin typeface="Times New Roman" panose="02020603050405020304" pitchFamily="18" charset="0"/>
                <a:cs typeface="Times New Roman" panose="02020603050405020304" pitchFamily="18" charset="0"/>
              </a:rPr>
              <a:t>偏见易蒙蔽人心，而朴素的善意足以照亮前路。</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True warmth lies in the selfless help offered in times of difficulty and helplessness.</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zh-CN" altLang="en-US" sz="3600" b="0" dirty="0">
                <a:solidFill>
                  <a:srgbClr val="000000"/>
                </a:solidFill>
                <a:effectLst/>
                <a:latin typeface="Times New Roman" panose="02020603050405020304" pitchFamily="18" charset="0"/>
                <a:cs typeface="Times New Roman" panose="02020603050405020304" pitchFamily="18" charset="0"/>
              </a:rPr>
              <a:t>世间至暖，莫过于身陷困境时，一份突如其来的援手。</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en-US" altLang="zh-CN" sz="3600" b="0" dirty="0">
                <a:solidFill>
                  <a:srgbClr val="000000"/>
                </a:solidFill>
                <a:effectLst/>
                <a:latin typeface="Times New Roman" panose="02020603050405020304" pitchFamily="18" charset="0"/>
                <a:cs typeface="Times New Roman" panose="02020603050405020304" pitchFamily="18" charset="0"/>
              </a:rPr>
              <a:t>Inspired by this experience, I resolved to pass on warmth and kindness to others.</a:t>
            </a:r>
            <a:endParaRPr lang="en-US" altLang="zh-CN" sz="3600" b="0" dirty="0">
              <a:solidFill>
                <a:srgbClr val="000000"/>
              </a:solidFill>
              <a:effectLst/>
              <a:latin typeface="Times New Roman" panose="02020603050405020304" pitchFamily="18" charset="0"/>
              <a:cs typeface="Times New Roman" panose="02020603050405020304" pitchFamily="18" charset="0"/>
            </a:endParaRPr>
          </a:p>
          <a:p>
            <a:pPr marL="571500" indent="-571500" algn="l">
              <a:buFont typeface="Wingdings" panose="05000000000000000000" pitchFamily="2" charset="2"/>
              <a:buChar char="u"/>
            </a:pPr>
            <a:r>
              <a:rPr lang="zh-CN" altLang="en-US" sz="3600" b="0" dirty="0">
                <a:solidFill>
                  <a:srgbClr val="000000"/>
                </a:solidFill>
                <a:effectLst/>
                <a:latin typeface="Times New Roman" panose="02020603050405020304" pitchFamily="18" charset="0"/>
                <a:cs typeface="Times New Roman" panose="02020603050405020304" pitchFamily="18" charset="0"/>
              </a:rPr>
              <a:t>受此经历触动，我决心传递善意，将温暖延续下去。</a:t>
            </a:r>
            <a:endParaRPr lang="zh-CN" altLang="en-US" sz="3600" b="0" dirty="0">
              <a:solidFill>
                <a:srgbClr val="000000"/>
              </a:solidFill>
              <a:effectLst/>
              <a:latin typeface="Times New Roman" panose="02020603050405020304" pitchFamily="18" charset="0"/>
              <a:cs typeface="Times New Roman" panose="02020603050405020304" pitchFamily="18" charset="0"/>
            </a:endParaRPr>
          </a:p>
        </p:txBody>
      </p:sp>
      <p:pic>
        <p:nvPicPr>
          <p:cNvPr id="7" name="图片 6"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grpSp>
        <p:nvGrpSpPr>
          <p:cNvPr id="3" name="Group 3"/>
          <p:cNvGrpSpPr/>
          <p:nvPr/>
        </p:nvGrpSpPr>
        <p:grpSpPr>
          <a:xfrm>
            <a:off x="8952685" y="895350"/>
            <a:ext cx="8349740" cy="11099956"/>
            <a:chOff x="0" y="0"/>
            <a:chExt cx="11132987" cy="14799941"/>
          </a:xfrm>
        </p:grpSpPr>
        <p:sp>
          <p:nvSpPr>
            <p:cNvPr id="4" name="Freeform 4"/>
            <p:cNvSpPr/>
            <p:nvPr/>
          </p:nvSpPr>
          <p:spPr>
            <a:xfrm rot="-2971925">
              <a:off x="1663321" y="5462154"/>
              <a:ext cx="7535029" cy="7848988"/>
            </a:xfrm>
            <a:custGeom>
              <a:avLst/>
              <a:gdLst/>
              <a:ahLst/>
              <a:cxnLst/>
              <a:rect l="l" t="t" r="r" b="b"/>
              <a:pathLst>
                <a:path w="7535029" h="7848988">
                  <a:moveTo>
                    <a:pt x="0" y="0"/>
                  </a:moveTo>
                  <a:lnTo>
                    <a:pt x="7535029" y="0"/>
                  </a:lnTo>
                  <a:lnTo>
                    <a:pt x="7535029" y="7848988"/>
                  </a:lnTo>
                  <a:lnTo>
                    <a:pt x="0" y="7848988"/>
                  </a:lnTo>
                  <a:lnTo>
                    <a:pt x="0" y="0"/>
                  </a:lnTo>
                  <a:close/>
                </a:path>
              </a:pathLst>
            </a:custGeom>
            <a:blipFill>
              <a:blip r:embed="rId2">
                <a:alphaModFix amt="64000"/>
              </a:blip>
              <a:stretch>
                <a:fillRect/>
              </a:stretch>
            </a:blipFill>
          </p:spPr>
        </p:sp>
        <p:sp>
          <p:nvSpPr>
            <p:cNvPr id="5" name="Freeform 5"/>
            <p:cNvSpPr/>
            <p:nvPr/>
          </p:nvSpPr>
          <p:spPr>
            <a:xfrm>
              <a:off x="851921" y="0"/>
              <a:ext cx="8328182" cy="10089670"/>
            </a:xfrm>
            <a:custGeom>
              <a:avLst/>
              <a:gdLst/>
              <a:ahLst/>
              <a:cxnLst/>
              <a:rect l="l" t="t" r="r" b="b"/>
              <a:pathLst>
                <a:path w="8328182" h="10089670">
                  <a:moveTo>
                    <a:pt x="0" y="0"/>
                  </a:moveTo>
                  <a:lnTo>
                    <a:pt x="8328182" y="0"/>
                  </a:lnTo>
                  <a:lnTo>
                    <a:pt x="8328182" y="10089670"/>
                  </a:lnTo>
                  <a:lnTo>
                    <a:pt x="0" y="10089670"/>
                  </a:lnTo>
                  <a:lnTo>
                    <a:pt x="0" y="0"/>
                  </a:lnTo>
                  <a:close/>
                </a:path>
              </a:pathLst>
            </a:custGeom>
            <a:blipFill>
              <a:blip/>
              <a:stretch>
                <a:fillRect/>
              </a:stretch>
            </a:blipFill>
          </p:spPr>
        </p:sp>
        <p:sp>
          <p:nvSpPr>
            <p:cNvPr id="6" name="Freeform 6"/>
            <p:cNvSpPr/>
            <p:nvPr/>
          </p:nvSpPr>
          <p:spPr>
            <a:xfrm>
              <a:off x="7230338" y="1126117"/>
              <a:ext cx="862094" cy="789991"/>
            </a:xfrm>
            <a:custGeom>
              <a:avLst/>
              <a:gdLst/>
              <a:ahLst/>
              <a:cxnLst/>
              <a:rect l="l" t="t" r="r" b="b"/>
              <a:pathLst>
                <a:path w="862094" h="789991">
                  <a:moveTo>
                    <a:pt x="0" y="0"/>
                  </a:moveTo>
                  <a:lnTo>
                    <a:pt x="862093" y="0"/>
                  </a:lnTo>
                  <a:lnTo>
                    <a:pt x="862093" y="789992"/>
                  </a:lnTo>
                  <a:lnTo>
                    <a:pt x="0" y="789992"/>
                  </a:lnTo>
                  <a:lnTo>
                    <a:pt x="0" y="0"/>
                  </a:lnTo>
                  <a:close/>
                </a:path>
              </a:pathLst>
            </a:custGeom>
            <a:blipFill>
              <a:blip/>
              <a:stretch>
                <a:fillRect/>
              </a:stretch>
            </a:blipFill>
          </p:spPr>
        </p:sp>
        <p:sp>
          <p:nvSpPr>
            <p:cNvPr id="7" name="Freeform 7"/>
            <p:cNvSpPr/>
            <p:nvPr/>
          </p:nvSpPr>
          <p:spPr>
            <a:xfrm rot="660190">
              <a:off x="3800589" y="4627749"/>
              <a:ext cx="674110" cy="617730"/>
            </a:xfrm>
            <a:custGeom>
              <a:avLst/>
              <a:gdLst/>
              <a:ahLst/>
              <a:cxnLst/>
              <a:rect l="l" t="t" r="r" b="b"/>
              <a:pathLst>
                <a:path w="674110" h="617730">
                  <a:moveTo>
                    <a:pt x="0" y="0"/>
                  </a:moveTo>
                  <a:lnTo>
                    <a:pt x="674110" y="0"/>
                  </a:lnTo>
                  <a:lnTo>
                    <a:pt x="674110" y="617730"/>
                  </a:lnTo>
                  <a:lnTo>
                    <a:pt x="0" y="617730"/>
                  </a:lnTo>
                  <a:lnTo>
                    <a:pt x="0" y="0"/>
                  </a:lnTo>
                  <a:close/>
                </a:path>
              </a:pathLst>
            </a:custGeom>
            <a:blipFill>
              <a:blip/>
              <a:stretch>
                <a:fillRect/>
              </a:stretch>
            </a:blipFill>
          </p:spPr>
        </p:sp>
        <p:sp>
          <p:nvSpPr>
            <p:cNvPr id="8" name="Freeform 8"/>
            <p:cNvSpPr/>
            <p:nvPr/>
          </p:nvSpPr>
          <p:spPr>
            <a:xfrm rot="660190">
              <a:off x="1853504" y="2801571"/>
              <a:ext cx="1053947" cy="965799"/>
            </a:xfrm>
            <a:custGeom>
              <a:avLst/>
              <a:gdLst/>
              <a:ahLst/>
              <a:cxnLst/>
              <a:rect l="l" t="t" r="r" b="b"/>
              <a:pathLst>
                <a:path w="1053947" h="965799">
                  <a:moveTo>
                    <a:pt x="0" y="0"/>
                  </a:moveTo>
                  <a:lnTo>
                    <a:pt x="1053947" y="0"/>
                  </a:lnTo>
                  <a:lnTo>
                    <a:pt x="1053947" y="965799"/>
                  </a:lnTo>
                  <a:lnTo>
                    <a:pt x="0" y="965799"/>
                  </a:lnTo>
                  <a:lnTo>
                    <a:pt x="0" y="0"/>
                  </a:lnTo>
                  <a:close/>
                </a:path>
              </a:pathLst>
            </a:custGeom>
            <a:blipFill>
              <a:blip/>
              <a:stretch>
                <a:fillRect/>
              </a:stretch>
            </a:blipFill>
          </p:spPr>
        </p:sp>
        <p:sp>
          <p:nvSpPr>
            <p:cNvPr id="9" name="Freeform 9"/>
            <p:cNvSpPr/>
            <p:nvPr/>
          </p:nvSpPr>
          <p:spPr>
            <a:xfrm>
              <a:off x="1281968" y="992342"/>
              <a:ext cx="772887" cy="790678"/>
            </a:xfrm>
            <a:custGeom>
              <a:avLst/>
              <a:gdLst/>
              <a:ahLst/>
              <a:cxnLst/>
              <a:rect l="l" t="t" r="r" b="b"/>
              <a:pathLst>
                <a:path w="772887" h="790678">
                  <a:moveTo>
                    <a:pt x="0" y="0"/>
                  </a:moveTo>
                  <a:lnTo>
                    <a:pt x="772888" y="0"/>
                  </a:lnTo>
                  <a:lnTo>
                    <a:pt x="772888" y="790678"/>
                  </a:lnTo>
                  <a:lnTo>
                    <a:pt x="0" y="790678"/>
                  </a:lnTo>
                  <a:lnTo>
                    <a:pt x="0" y="0"/>
                  </a:lnTo>
                  <a:close/>
                </a:path>
              </a:pathLst>
            </a:custGeom>
            <a:blipFill>
              <a:blip/>
              <a:stretch>
                <a:fillRect/>
              </a:stretch>
            </a:blipFill>
          </p:spPr>
        </p:sp>
        <p:sp>
          <p:nvSpPr>
            <p:cNvPr id="10" name="Freeform 10"/>
            <p:cNvSpPr/>
            <p:nvPr/>
          </p:nvSpPr>
          <p:spPr>
            <a:xfrm>
              <a:off x="5925386" y="2482944"/>
              <a:ext cx="5207601" cy="6901640"/>
            </a:xfrm>
            <a:custGeom>
              <a:avLst/>
              <a:gdLst/>
              <a:ahLst/>
              <a:cxnLst/>
              <a:rect l="l" t="t" r="r" b="b"/>
              <a:pathLst>
                <a:path w="5207601" h="6901640">
                  <a:moveTo>
                    <a:pt x="0" y="0"/>
                  </a:moveTo>
                  <a:lnTo>
                    <a:pt x="5207601" y="0"/>
                  </a:lnTo>
                  <a:lnTo>
                    <a:pt x="5207601" y="6901640"/>
                  </a:lnTo>
                  <a:lnTo>
                    <a:pt x="0" y="6901640"/>
                  </a:lnTo>
                  <a:lnTo>
                    <a:pt x="0" y="0"/>
                  </a:lnTo>
                  <a:close/>
                </a:path>
              </a:pathLst>
            </a:custGeom>
            <a:blipFill>
              <a:blip r:embed="rId3"/>
              <a:stretch>
                <a:fillRect/>
              </a:stretch>
            </a:blipFill>
          </p:spPr>
        </p:sp>
        <p:sp>
          <p:nvSpPr>
            <p:cNvPr id="11" name="Freeform 11"/>
            <p:cNvSpPr/>
            <p:nvPr/>
          </p:nvSpPr>
          <p:spPr>
            <a:xfrm>
              <a:off x="7057316" y="8909226"/>
              <a:ext cx="786621" cy="835215"/>
            </a:xfrm>
            <a:custGeom>
              <a:avLst/>
              <a:gdLst/>
              <a:ahLst/>
              <a:cxnLst/>
              <a:rect l="l" t="t" r="r" b="b"/>
              <a:pathLst>
                <a:path w="786621" h="835215">
                  <a:moveTo>
                    <a:pt x="0" y="0"/>
                  </a:moveTo>
                  <a:lnTo>
                    <a:pt x="786621" y="0"/>
                  </a:lnTo>
                  <a:lnTo>
                    <a:pt x="786621" y="835215"/>
                  </a:lnTo>
                  <a:lnTo>
                    <a:pt x="0" y="835215"/>
                  </a:lnTo>
                  <a:lnTo>
                    <a:pt x="0" y="0"/>
                  </a:lnTo>
                  <a:close/>
                </a:path>
              </a:pathLst>
            </a:custGeom>
            <a:blipFill>
              <a:blip r:embed="rId4"/>
              <a:stretch>
                <a:fillRect/>
              </a:stretch>
            </a:blipFill>
          </p:spPr>
        </p:sp>
        <p:sp>
          <p:nvSpPr>
            <p:cNvPr id="12" name="Freeform 12"/>
            <p:cNvSpPr/>
            <p:nvPr/>
          </p:nvSpPr>
          <p:spPr>
            <a:xfrm rot="-885662">
              <a:off x="2318314" y="8923888"/>
              <a:ext cx="870384" cy="924153"/>
            </a:xfrm>
            <a:custGeom>
              <a:avLst/>
              <a:gdLst/>
              <a:ahLst/>
              <a:cxnLst/>
              <a:rect l="l" t="t" r="r" b="b"/>
              <a:pathLst>
                <a:path w="870384" h="924153">
                  <a:moveTo>
                    <a:pt x="0" y="0"/>
                  </a:moveTo>
                  <a:lnTo>
                    <a:pt x="870384" y="0"/>
                  </a:lnTo>
                  <a:lnTo>
                    <a:pt x="870384" y="924152"/>
                  </a:lnTo>
                  <a:lnTo>
                    <a:pt x="0" y="924152"/>
                  </a:lnTo>
                  <a:lnTo>
                    <a:pt x="0" y="0"/>
                  </a:lnTo>
                  <a:close/>
                </a:path>
              </a:pathLst>
            </a:custGeom>
            <a:blipFill>
              <a:blip r:embed="rId4"/>
              <a:stretch>
                <a:fillRect/>
              </a:stretch>
            </a:blipFill>
          </p:spPr>
        </p:sp>
        <p:sp>
          <p:nvSpPr>
            <p:cNvPr id="13" name="Freeform 13"/>
            <p:cNvSpPr/>
            <p:nvPr/>
          </p:nvSpPr>
          <p:spPr>
            <a:xfrm>
              <a:off x="9872916" y="4196031"/>
              <a:ext cx="584949" cy="740583"/>
            </a:xfrm>
            <a:custGeom>
              <a:avLst/>
              <a:gdLst/>
              <a:ahLst/>
              <a:cxnLst/>
              <a:rect l="l" t="t" r="r" b="b"/>
              <a:pathLst>
                <a:path w="584949" h="740583">
                  <a:moveTo>
                    <a:pt x="0" y="0"/>
                  </a:moveTo>
                  <a:lnTo>
                    <a:pt x="584949" y="0"/>
                  </a:lnTo>
                  <a:lnTo>
                    <a:pt x="584949" y="740583"/>
                  </a:lnTo>
                  <a:lnTo>
                    <a:pt x="0" y="740583"/>
                  </a:lnTo>
                  <a:lnTo>
                    <a:pt x="0" y="0"/>
                  </a:lnTo>
                  <a:close/>
                </a:path>
              </a:pathLst>
            </a:custGeom>
            <a:blipFill>
              <a:blip/>
              <a:stretch>
                <a:fillRect t="-96648" r="-143368"/>
              </a:stretch>
            </a:blipFill>
          </p:spPr>
        </p:sp>
        <p:sp>
          <p:nvSpPr>
            <p:cNvPr id="14" name="Freeform 14"/>
            <p:cNvSpPr/>
            <p:nvPr/>
          </p:nvSpPr>
          <p:spPr>
            <a:xfrm>
              <a:off x="4851310" y="469215"/>
              <a:ext cx="532815" cy="523127"/>
            </a:xfrm>
            <a:custGeom>
              <a:avLst/>
              <a:gdLst/>
              <a:ahLst/>
              <a:cxnLst/>
              <a:rect l="l" t="t" r="r" b="b"/>
              <a:pathLst>
                <a:path w="532815" h="523127">
                  <a:moveTo>
                    <a:pt x="0" y="0"/>
                  </a:moveTo>
                  <a:lnTo>
                    <a:pt x="532814" y="0"/>
                  </a:lnTo>
                  <a:lnTo>
                    <a:pt x="532814" y="523127"/>
                  </a:lnTo>
                  <a:lnTo>
                    <a:pt x="0" y="523127"/>
                  </a:lnTo>
                  <a:lnTo>
                    <a:pt x="0" y="0"/>
                  </a:lnTo>
                  <a:close/>
                </a:path>
              </a:pathLst>
            </a:custGeom>
            <a:blipFill>
              <a:blip r:embed="rId5"/>
              <a:stretch>
                <a:fillRect/>
              </a:stretch>
            </a:blipFill>
          </p:spPr>
        </p:sp>
        <p:sp>
          <p:nvSpPr>
            <p:cNvPr id="15" name="Freeform 15"/>
            <p:cNvSpPr/>
            <p:nvPr/>
          </p:nvSpPr>
          <p:spPr>
            <a:xfrm rot="2275092">
              <a:off x="8286233" y="7789590"/>
              <a:ext cx="510807" cy="501519"/>
            </a:xfrm>
            <a:custGeom>
              <a:avLst/>
              <a:gdLst/>
              <a:ahLst/>
              <a:cxnLst/>
              <a:rect l="l" t="t" r="r" b="b"/>
              <a:pathLst>
                <a:path w="510807" h="501519">
                  <a:moveTo>
                    <a:pt x="0" y="0"/>
                  </a:moveTo>
                  <a:lnTo>
                    <a:pt x="510806" y="0"/>
                  </a:lnTo>
                  <a:lnTo>
                    <a:pt x="510806" y="501519"/>
                  </a:lnTo>
                  <a:lnTo>
                    <a:pt x="0" y="501519"/>
                  </a:lnTo>
                  <a:lnTo>
                    <a:pt x="0" y="0"/>
                  </a:lnTo>
                  <a:close/>
                </a:path>
              </a:pathLst>
            </a:custGeom>
            <a:blipFill>
              <a:blip r:embed="rId5"/>
              <a:stretch>
                <a:fillRect/>
              </a:stretch>
            </a:blipFill>
          </p:spPr>
        </p:sp>
        <p:sp>
          <p:nvSpPr>
            <p:cNvPr id="16" name="Freeform 16"/>
            <p:cNvSpPr/>
            <p:nvPr/>
          </p:nvSpPr>
          <p:spPr>
            <a:xfrm rot="-5273184">
              <a:off x="1127061" y="6591011"/>
              <a:ext cx="363717" cy="357104"/>
            </a:xfrm>
            <a:custGeom>
              <a:avLst/>
              <a:gdLst/>
              <a:ahLst/>
              <a:cxnLst/>
              <a:rect l="l" t="t" r="r" b="b"/>
              <a:pathLst>
                <a:path w="363717" h="357104">
                  <a:moveTo>
                    <a:pt x="0" y="0"/>
                  </a:moveTo>
                  <a:lnTo>
                    <a:pt x="363717" y="0"/>
                  </a:lnTo>
                  <a:lnTo>
                    <a:pt x="363717" y="357103"/>
                  </a:lnTo>
                  <a:lnTo>
                    <a:pt x="0" y="357103"/>
                  </a:lnTo>
                  <a:lnTo>
                    <a:pt x="0" y="0"/>
                  </a:lnTo>
                  <a:close/>
                </a:path>
              </a:pathLst>
            </a:custGeom>
            <a:blipFill>
              <a:blip r:embed="rId5"/>
              <a:stretch>
                <a:fillRect/>
              </a:stretch>
            </a:blipFill>
          </p:spPr>
        </p:sp>
      </p:grpSp>
      <p:grpSp>
        <p:nvGrpSpPr>
          <p:cNvPr id="17" name="Group 17"/>
          <p:cNvGrpSpPr/>
          <p:nvPr/>
        </p:nvGrpSpPr>
        <p:grpSpPr>
          <a:xfrm>
            <a:off x="863410" y="1367267"/>
            <a:ext cx="8387978" cy="5366768"/>
            <a:chOff x="0" y="105518"/>
            <a:chExt cx="11183971" cy="7155691"/>
          </a:xfrm>
        </p:grpSpPr>
        <p:sp>
          <p:nvSpPr>
            <p:cNvPr id="18" name="TextBox 18"/>
            <p:cNvSpPr txBox="1"/>
            <p:nvPr/>
          </p:nvSpPr>
          <p:spPr>
            <a:xfrm>
              <a:off x="0" y="307252"/>
              <a:ext cx="3113219" cy="3862420"/>
            </a:xfrm>
            <a:prstGeom prst="rect">
              <a:avLst/>
            </a:prstGeom>
          </p:spPr>
          <p:txBody>
            <a:bodyPr lIns="0" tIns="0" rIns="0" bIns="0" rtlCol="0" anchor="t">
              <a:spAutoFit/>
            </a:bodyPr>
            <a:lstStyle/>
            <a:p>
              <a:pPr marL="0" marR="0" lvl="0" indent="0" algn="l" defTabSz="914400" rtl="0" eaLnBrk="1" fontAlgn="auto" latinLnBrk="0" hangingPunct="1">
                <a:lnSpc>
                  <a:spcPts val="24280"/>
                </a:lnSpc>
                <a:spcBef>
                  <a:spcPct val="0"/>
                </a:spcBef>
                <a:spcAft>
                  <a:spcPts val="0"/>
                </a:spcAft>
                <a:buClrTx/>
                <a:buSzTx/>
                <a:buFontTx/>
                <a:buNone/>
                <a:defRPr/>
              </a:pPr>
              <a:r>
                <a:rPr kumimoji="0" lang="en-US" sz="17340" b="0" i="0" u="none" strike="noStrike" kern="1200" cap="none" spc="0" normalizeH="0" baseline="0" noProof="0">
                  <a:ln>
                    <a:noFill/>
                  </a:ln>
                  <a:solidFill>
                    <a:srgbClr val="737ADB"/>
                  </a:solidFill>
                  <a:effectLst/>
                  <a:uLnTx/>
                  <a:uFillTx/>
                  <a:latin typeface="可画花蕊体-简" panose="020B0500000000000000"/>
                  <a:ea typeface="可画花蕊体-简" panose="020B0500000000000000"/>
                  <a:cs typeface="可画花蕊体-简" panose="020B0500000000000000"/>
                  <a:sym typeface="可画花蕊体-简" panose="020B0500000000000000"/>
                </a:rPr>
                <a:t>感</a:t>
              </a:r>
              <a:endParaRPr kumimoji="0" lang="en-US" sz="17340" b="0" i="0" u="none" strike="noStrike" kern="1200" cap="none" spc="0" normalizeH="0" baseline="0" noProof="0">
                <a:ln>
                  <a:noFill/>
                </a:ln>
                <a:solidFill>
                  <a:srgbClr val="737ADB"/>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19" name="TextBox 19"/>
            <p:cNvSpPr txBox="1"/>
            <p:nvPr/>
          </p:nvSpPr>
          <p:spPr>
            <a:xfrm>
              <a:off x="2807735" y="772887"/>
              <a:ext cx="3113219" cy="3862420"/>
            </a:xfrm>
            <a:prstGeom prst="rect">
              <a:avLst/>
            </a:prstGeom>
          </p:spPr>
          <p:txBody>
            <a:bodyPr lIns="0" tIns="0" rIns="0" bIns="0" rtlCol="0" anchor="t">
              <a:spAutoFit/>
            </a:bodyPr>
            <a:lstStyle/>
            <a:p>
              <a:pPr marL="0" marR="0" lvl="0" indent="0" algn="l" defTabSz="914400" rtl="0" eaLnBrk="1" fontAlgn="auto" latinLnBrk="0" hangingPunct="1">
                <a:lnSpc>
                  <a:spcPts val="24280"/>
                </a:lnSpc>
                <a:spcBef>
                  <a:spcPct val="0"/>
                </a:spcBef>
                <a:spcAft>
                  <a:spcPts val="0"/>
                </a:spcAft>
                <a:buClrTx/>
                <a:buSzTx/>
                <a:buFontTx/>
                <a:buNone/>
                <a:defRPr/>
              </a:pPr>
              <a:r>
                <a:rPr kumimoji="0" lang="en-US" sz="17340" b="0" i="0" u="none" strike="noStrike" kern="1200" cap="none" spc="0" normalizeH="0" baseline="0" noProof="0">
                  <a:ln>
                    <a:noFill/>
                  </a:ln>
                  <a:solidFill>
                    <a:srgbClr val="737ADB"/>
                  </a:solidFill>
                  <a:effectLst/>
                  <a:uLnTx/>
                  <a:uFillTx/>
                  <a:latin typeface="可画花蕊体-简" panose="020B0500000000000000"/>
                  <a:ea typeface="可画花蕊体-简" panose="020B0500000000000000"/>
                  <a:cs typeface="可画花蕊体-简" panose="020B0500000000000000"/>
                  <a:sym typeface="可画花蕊体-简" panose="020B0500000000000000"/>
                </a:rPr>
                <a:t>谢</a:t>
              </a:r>
              <a:endParaRPr kumimoji="0" lang="en-US" sz="17340" b="0" i="0" u="none" strike="noStrike" kern="1200" cap="none" spc="0" normalizeH="0" baseline="0" noProof="0">
                <a:ln>
                  <a:noFill/>
                </a:ln>
                <a:solidFill>
                  <a:srgbClr val="737ADB"/>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0" name="TextBox 20"/>
            <p:cNvSpPr txBox="1"/>
            <p:nvPr/>
          </p:nvSpPr>
          <p:spPr>
            <a:xfrm>
              <a:off x="5598516" y="379666"/>
              <a:ext cx="3113219" cy="3862420"/>
            </a:xfrm>
            <a:prstGeom prst="rect">
              <a:avLst/>
            </a:prstGeom>
          </p:spPr>
          <p:txBody>
            <a:bodyPr lIns="0" tIns="0" rIns="0" bIns="0" rtlCol="0" anchor="t">
              <a:spAutoFit/>
            </a:bodyPr>
            <a:lstStyle/>
            <a:p>
              <a:pPr marL="0" marR="0" lvl="0" indent="0" algn="l" defTabSz="914400" rtl="0" eaLnBrk="1" fontAlgn="auto" latinLnBrk="0" hangingPunct="1">
                <a:lnSpc>
                  <a:spcPts val="24280"/>
                </a:lnSpc>
                <a:spcBef>
                  <a:spcPct val="0"/>
                </a:spcBef>
                <a:spcAft>
                  <a:spcPts val="0"/>
                </a:spcAft>
                <a:buClrTx/>
                <a:buSzTx/>
                <a:buFontTx/>
                <a:buNone/>
                <a:defRPr/>
              </a:pPr>
              <a:r>
                <a:rPr kumimoji="0" lang="en-US" sz="1734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rPr>
                <a:t>各</a:t>
              </a:r>
              <a:endParaRPr kumimoji="0" lang="en-US" sz="1734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1" name="Freeform 21"/>
            <p:cNvSpPr/>
            <p:nvPr/>
          </p:nvSpPr>
          <p:spPr>
            <a:xfrm>
              <a:off x="2313653" y="152959"/>
              <a:ext cx="2256886" cy="1370061"/>
            </a:xfrm>
            <a:custGeom>
              <a:avLst/>
              <a:gdLst/>
              <a:ahLst/>
              <a:cxnLst/>
              <a:rect l="l" t="t" r="r" b="b"/>
              <a:pathLst>
                <a:path w="2256886" h="1370061">
                  <a:moveTo>
                    <a:pt x="0" y="0"/>
                  </a:moveTo>
                  <a:lnTo>
                    <a:pt x="2256886" y="0"/>
                  </a:lnTo>
                  <a:lnTo>
                    <a:pt x="2256886" y="1370061"/>
                  </a:lnTo>
                  <a:lnTo>
                    <a:pt x="0" y="1370061"/>
                  </a:lnTo>
                  <a:lnTo>
                    <a:pt x="0" y="0"/>
                  </a:lnTo>
                  <a:close/>
                </a:path>
              </a:pathLst>
            </a:custGeom>
            <a:blipFill>
              <a:blip r:embed="rId6"/>
              <a:stretch>
                <a:fillRect r="-54280"/>
              </a:stretch>
            </a:blipFill>
          </p:spPr>
        </p:sp>
        <p:sp>
          <p:nvSpPr>
            <p:cNvPr id="22" name="Freeform 22"/>
            <p:cNvSpPr/>
            <p:nvPr/>
          </p:nvSpPr>
          <p:spPr>
            <a:xfrm>
              <a:off x="4556916" y="125714"/>
              <a:ext cx="1995968" cy="1370061"/>
            </a:xfrm>
            <a:custGeom>
              <a:avLst/>
              <a:gdLst/>
              <a:ahLst/>
              <a:cxnLst/>
              <a:rect l="l" t="t" r="r" b="b"/>
              <a:pathLst>
                <a:path w="1995968" h="1370061">
                  <a:moveTo>
                    <a:pt x="0" y="0"/>
                  </a:moveTo>
                  <a:lnTo>
                    <a:pt x="1995968" y="0"/>
                  </a:lnTo>
                  <a:lnTo>
                    <a:pt x="1995968" y="1370061"/>
                  </a:lnTo>
                  <a:lnTo>
                    <a:pt x="0" y="1370061"/>
                  </a:lnTo>
                  <a:lnTo>
                    <a:pt x="0" y="0"/>
                  </a:lnTo>
                  <a:close/>
                </a:path>
              </a:pathLst>
            </a:custGeom>
            <a:blipFill>
              <a:blip r:embed="rId6"/>
              <a:stretch>
                <a:fillRect l="-74448"/>
              </a:stretch>
            </a:blipFill>
          </p:spPr>
        </p:sp>
        <p:sp>
          <p:nvSpPr>
            <p:cNvPr id="23" name="Freeform 23"/>
            <p:cNvSpPr/>
            <p:nvPr/>
          </p:nvSpPr>
          <p:spPr>
            <a:xfrm rot="1358569">
              <a:off x="1998150" y="105518"/>
              <a:ext cx="680281" cy="659872"/>
            </a:xfrm>
            <a:custGeom>
              <a:avLst/>
              <a:gdLst/>
              <a:ahLst/>
              <a:cxnLst/>
              <a:rect l="l" t="t" r="r" b="b"/>
              <a:pathLst>
                <a:path w="680281" h="659872">
                  <a:moveTo>
                    <a:pt x="0" y="0"/>
                  </a:moveTo>
                  <a:lnTo>
                    <a:pt x="680280" y="0"/>
                  </a:lnTo>
                  <a:lnTo>
                    <a:pt x="680280" y="659873"/>
                  </a:lnTo>
                  <a:lnTo>
                    <a:pt x="0" y="659873"/>
                  </a:lnTo>
                  <a:lnTo>
                    <a:pt x="0" y="0"/>
                  </a:lnTo>
                  <a:close/>
                </a:path>
              </a:pathLst>
            </a:custGeom>
            <a:blipFill>
              <a:blip/>
              <a:stretch>
                <a:fillRect/>
              </a:stretch>
            </a:blipFill>
          </p:spPr>
        </p:sp>
        <p:sp>
          <p:nvSpPr>
            <p:cNvPr id="24" name="TextBox 24"/>
            <p:cNvSpPr txBox="1"/>
            <p:nvPr/>
          </p:nvSpPr>
          <p:spPr>
            <a:xfrm>
              <a:off x="8070752" y="1044039"/>
              <a:ext cx="3113219" cy="3862420"/>
            </a:xfrm>
            <a:prstGeom prst="rect">
              <a:avLst/>
            </a:prstGeom>
          </p:spPr>
          <p:txBody>
            <a:bodyPr lIns="0" tIns="0" rIns="0" bIns="0" rtlCol="0" anchor="t">
              <a:spAutoFit/>
            </a:bodyPr>
            <a:lstStyle/>
            <a:p>
              <a:pPr marL="0" marR="0" lvl="0" indent="0" algn="l" defTabSz="914400" rtl="0" eaLnBrk="1" fontAlgn="auto" latinLnBrk="0" hangingPunct="1">
                <a:lnSpc>
                  <a:spcPts val="24280"/>
                </a:lnSpc>
                <a:spcBef>
                  <a:spcPct val="0"/>
                </a:spcBef>
                <a:spcAft>
                  <a:spcPts val="0"/>
                </a:spcAft>
                <a:buClrTx/>
                <a:buSzTx/>
                <a:buFontTx/>
                <a:buNone/>
                <a:defRPr/>
              </a:pPr>
              <a:r>
                <a:rPr kumimoji="0" lang="en-US" sz="1734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rPr>
                <a:t>位</a:t>
              </a:r>
              <a:endParaRPr kumimoji="0" lang="en-US" sz="1734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5" name="Freeform 25"/>
            <p:cNvSpPr/>
            <p:nvPr/>
          </p:nvSpPr>
          <p:spPr>
            <a:xfrm rot="1413026">
              <a:off x="7759095" y="1032246"/>
              <a:ext cx="1537765" cy="891904"/>
            </a:xfrm>
            <a:custGeom>
              <a:avLst/>
              <a:gdLst/>
              <a:ahLst/>
              <a:cxnLst/>
              <a:rect l="l" t="t" r="r" b="b"/>
              <a:pathLst>
                <a:path w="1537765" h="891904">
                  <a:moveTo>
                    <a:pt x="0" y="0"/>
                  </a:moveTo>
                  <a:lnTo>
                    <a:pt x="1537764" y="0"/>
                  </a:lnTo>
                  <a:lnTo>
                    <a:pt x="1537764" y="891904"/>
                  </a:lnTo>
                  <a:lnTo>
                    <a:pt x="0" y="891904"/>
                  </a:lnTo>
                  <a:lnTo>
                    <a:pt x="0" y="0"/>
                  </a:lnTo>
                  <a:close/>
                </a:path>
              </a:pathLst>
            </a:custGeom>
            <a:blipFill>
              <a:blip/>
              <a:stretch>
                <a:fillRect/>
              </a:stretch>
            </a:blipFill>
          </p:spPr>
        </p:sp>
        <p:sp>
          <p:nvSpPr>
            <p:cNvPr id="26" name="TextBox 26"/>
            <p:cNvSpPr txBox="1"/>
            <p:nvPr/>
          </p:nvSpPr>
          <p:spPr>
            <a:xfrm>
              <a:off x="544894" y="3025635"/>
              <a:ext cx="3277740" cy="3774433"/>
            </a:xfrm>
            <a:prstGeom prst="rect">
              <a:avLst/>
            </a:prstGeom>
          </p:spPr>
          <p:txBody>
            <a:bodyPr lIns="0" tIns="0" rIns="0" bIns="0" rtlCol="0" anchor="t">
              <a:spAutoFit/>
            </a:bodyPr>
            <a:lstStyle/>
            <a:p>
              <a:pPr marL="0" marR="0" lvl="0" indent="0" algn="l" defTabSz="914400" rtl="0" eaLnBrk="1" fontAlgn="auto" latinLnBrk="0" hangingPunct="1">
                <a:lnSpc>
                  <a:spcPts val="23805"/>
                </a:lnSpc>
                <a:spcBef>
                  <a:spcPct val="0"/>
                </a:spcBef>
                <a:spcAft>
                  <a:spcPts val="0"/>
                </a:spcAft>
                <a:buClrTx/>
                <a:buSzTx/>
                <a:buFontTx/>
                <a:buNone/>
                <a:defRPr/>
              </a:pPr>
              <a:r>
                <a:rPr kumimoji="0" lang="en-US" sz="1700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rPr>
                <a:t>观</a:t>
              </a:r>
              <a:endParaRPr kumimoji="0" lang="en-US" sz="1700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27" name="TextBox 27"/>
            <p:cNvSpPr txBox="1"/>
            <p:nvPr/>
          </p:nvSpPr>
          <p:spPr>
            <a:xfrm>
              <a:off x="2834634" y="3486776"/>
              <a:ext cx="3052241" cy="3774433"/>
            </a:xfrm>
            <a:prstGeom prst="rect">
              <a:avLst/>
            </a:prstGeom>
          </p:spPr>
          <p:txBody>
            <a:bodyPr lIns="0" tIns="0" rIns="0" bIns="0" rtlCol="0" anchor="t">
              <a:spAutoFit/>
            </a:bodyPr>
            <a:lstStyle/>
            <a:p>
              <a:pPr marL="0" marR="0" lvl="0" indent="0" algn="l" defTabSz="914400" rtl="0" eaLnBrk="1" fontAlgn="auto" latinLnBrk="0" hangingPunct="1">
                <a:lnSpc>
                  <a:spcPts val="23805"/>
                </a:lnSpc>
                <a:spcBef>
                  <a:spcPct val="0"/>
                </a:spcBef>
                <a:spcAft>
                  <a:spcPts val="0"/>
                </a:spcAft>
                <a:buClrTx/>
                <a:buSzTx/>
                <a:buFontTx/>
                <a:buNone/>
                <a:defRPr/>
              </a:pPr>
              <a:r>
                <a:rPr kumimoji="0" lang="en-US" sz="1700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rPr>
                <a:t>看</a:t>
              </a:r>
              <a:endParaRPr kumimoji="0" lang="en-US" sz="17000" b="0" i="0" u="none" strike="noStrike" kern="1200" cap="none" spc="0" normalizeH="0" baseline="0" noProof="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33" name="Freeform 33"/>
            <p:cNvSpPr/>
            <p:nvPr/>
          </p:nvSpPr>
          <p:spPr>
            <a:xfrm rot="1062146">
              <a:off x="5864530" y="4299253"/>
              <a:ext cx="1224309" cy="2388895"/>
            </a:xfrm>
            <a:custGeom>
              <a:avLst/>
              <a:gdLst/>
              <a:ahLst/>
              <a:cxnLst/>
              <a:rect l="l" t="t" r="r" b="b"/>
              <a:pathLst>
                <a:path w="1224309" h="2388895">
                  <a:moveTo>
                    <a:pt x="0" y="0"/>
                  </a:moveTo>
                  <a:lnTo>
                    <a:pt x="1224309" y="0"/>
                  </a:lnTo>
                  <a:lnTo>
                    <a:pt x="1224309" y="2388896"/>
                  </a:lnTo>
                  <a:lnTo>
                    <a:pt x="0" y="2388896"/>
                  </a:lnTo>
                  <a:lnTo>
                    <a:pt x="0" y="0"/>
                  </a:lnTo>
                  <a:close/>
                </a:path>
              </a:pathLst>
            </a:custGeom>
            <a:blipFill>
              <a:blip r:embed="rId7"/>
              <a:stretch>
                <a:fillRect/>
              </a:stretch>
            </a:blipFill>
          </p:spPr>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885" y="0"/>
            <a:ext cx="14535905" cy="10401300"/>
          </a:xfrm>
          <a:prstGeom prst="rect">
            <a:avLst/>
          </a:prstGeom>
        </p:spPr>
      </p:pic>
      <p:sp>
        <p:nvSpPr>
          <p:cNvPr id="2" name="Freeform 49"/>
          <p:cNvSpPr/>
          <p:nvPr/>
        </p:nvSpPr>
        <p:spPr>
          <a:xfrm>
            <a:off x="14020800" y="3086100"/>
            <a:ext cx="4038600" cy="6324600"/>
          </a:xfrm>
          <a:custGeom>
            <a:avLst/>
            <a:gdLst/>
            <a:ahLst/>
            <a:cxnLst/>
            <a:rect l="l" t="t" r="r" b="b"/>
            <a:pathLst>
              <a:path w="2922380" h="4539620">
                <a:moveTo>
                  <a:pt x="0" y="0"/>
                </a:moveTo>
                <a:lnTo>
                  <a:pt x="2922381" y="0"/>
                </a:lnTo>
                <a:lnTo>
                  <a:pt x="2922381" y="4539620"/>
                </a:lnTo>
                <a:lnTo>
                  <a:pt x="0" y="4539620"/>
                </a:lnTo>
                <a:lnTo>
                  <a:pt x="0" y="0"/>
                </a:lnTo>
                <a:close/>
              </a:path>
            </a:pathLst>
          </a:custGeom>
          <a:blipFill>
            <a:blip r:embed="rId2"/>
            <a:stretch>
              <a:fillRect/>
            </a:stretch>
          </a:blipFill>
        </p:spPr>
      </p:sp>
      <p:pic>
        <p:nvPicPr>
          <p:cNvPr id="7" name="图片 6" descr="logo横版 png"/>
          <p:cNvPicPr>
            <a:picLocks noChangeAspect="1"/>
          </p:cNvPicPr>
          <p:nvPr userDrawn="1"/>
        </p:nvPicPr>
        <p:blipFill>
          <a:blip r:embed="rId3"/>
          <a:stretch>
            <a:fillRect/>
          </a:stretch>
        </p:blipFill>
        <p:spPr>
          <a:xfrm>
            <a:off x="16474440" y="888365"/>
            <a:ext cx="876300" cy="927100"/>
          </a:xfrm>
          <a:prstGeom prst="rect">
            <a:avLst/>
          </a:prstGeom>
          <a:noFill/>
          <a:ln w="9525">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828800" y="224657"/>
          <a:ext cx="15163800" cy="7790866"/>
        </p:xfrm>
        <a:graphic>
          <a:graphicData uri="http://schemas.openxmlformats.org/drawingml/2006/table">
            <a:tbl>
              <a:tblPr>
                <a:tableStyleId>{5A111915-BE36-4E01-A7E5-04B1672EAD32}</a:tableStyleId>
              </a:tblPr>
              <a:tblGrid>
                <a:gridCol w="2241556"/>
                <a:gridCol w="12922244"/>
              </a:tblGrid>
              <a:tr h="0">
                <a:tc>
                  <a:txBody>
                    <a:bodyPr/>
                    <a:lstStyle/>
                    <a:p>
                      <a:pPr algn="ctr">
                        <a:buNone/>
                      </a:pPr>
                      <a:r>
                        <a:rPr lang="en-US" sz="3200" b="1">
                          <a:effectLst/>
                        </a:rPr>
                        <a:t>Six Elements</a:t>
                      </a:r>
                      <a:endParaRPr lang="en-US" sz="3200" b="1">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ctr">
                        <a:buNone/>
                      </a:pPr>
                      <a:r>
                        <a:rPr lang="en-US" sz="3200" b="1" dirty="0">
                          <a:effectLst/>
                        </a:rPr>
                        <a:t>Content </a:t>
                      </a:r>
                      <a:endParaRPr lang="en-US" sz="3200" b="1" dirty="0">
                        <a:effectLst/>
                        <a:latin typeface="Times New Roman" panose="02020603050405020304" pitchFamily="18" charset="0"/>
                        <a:cs typeface="Times New Roman" panose="02020603050405020304" pitchFamily="18" charset="0"/>
                      </a:endParaRPr>
                    </a:p>
                  </a:txBody>
                  <a:tcPr marL="1319" marR="1319" marT="1319" marB="1319" anchor="ctr"/>
                </a:tc>
              </a:tr>
              <a:tr h="408526">
                <a:tc>
                  <a:txBody>
                    <a:bodyPr/>
                    <a:lstStyle/>
                    <a:p>
                      <a:pPr algn="ctr">
                        <a:buNone/>
                      </a:pPr>
                      <a:r>
                        <a:rPr lang="en-US" sz="3200" b="1" dirty="0">
                          <a:effectLst/>
                        </a:rPr>
                        <a:t>Time</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a usual Saturday morning </a:t>
                      </a:r>
                      <a:r>
                        <a:rPr lang="zh-CN" altLang="en-US" sz="3200" dirty="0">
                          <a:effectLst/>
                        </a:rPr>
                        <a:t>→ </a:t>
                      </a:r>
                      <a:r>
                        <a:rPr lang="en-US" altLang="zh-CN" sz="3200" dirty="0">
                          <a:effectLst/>
                        </a:rPr>
                        <a:t>that evening</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327976">
                <a:tc>
                  <a:txBody>
                    <a:bodyPr/>
                    <a:lstStyle/>
                    <a:p>
                      <a:pPr algn="ctr">
                        <a:buNone/>
                      </a:pPr>
                      <a:r>
                        <a:rPr lang="en-US" sz="3200" b="1">
                          <a:effectLst/>
                        </a:rPr>
                        <a:t>Place</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local neighborhood </a:t>
                      </a:r>
                      <a:r>
                        <a:rPr lang="zh-CN" altLang="en-US" sz="3200" dirty="0">
                          <a:effectLst/>
                        </a:rPr>
                        <a:t>→ </a:t>
                      </a:r>
                      <a:r>
                        <a:rPr lang="en-US" sz="3200" dirty="0">
                          <a:effectLst/>
                        </a:rPr>
                        <a:t>the hospital </a:t>
                      </a:r>
                      <a:r>
                        <a:rPr lang="zh-CN" altLang="en-US" sz="3200" dirty="0">
                          <a:effectLst/>
                        </a:rPr>
                        <a:t>→ </a:t>
                      </a:r>
                      <a:r>
                        <a:rPr lang="en-US" altLang="zh-CN" sz="3200" dirty="0">
                          <a:effectLst/>
                        </a:rPr>
                        <a:t>home</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457200">
                <a:tc>
                  <a:txBody>
                    <a:bodyPr/>
                    <a:lstStyle/>
                    <a:p>
                      <a:pPr algn="ctr">
                        <a:buNone/>
                      </a:pPr>
                      <a:r>
                        <a:rPr lang="en-US" sz="3200" b="1">
                          <a:effectLst/>
                        </a:rPr>
                        <a:t>Characters</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Miss Carter (I), her father, student Thomas, student Amelia, their parents, other pupils</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533400">
                <a:tc>
                  <a:txBody>
                    <a:bodyPr/>
                    <a:lstStyle/>
                    <a:p>
                      <a:pPr algn="ctr">
                        <a:buNone/>
                      </a:pPr>
                      <a:r>
                        <a:rPr lang="en-US" sz="3200" b="1">
                          <a:effectLst/>
                        </a:rPr>
                        <a:t>Cause</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Miss Carter moved close to her workplace.</a:t>
                      </a:r>
                      <a:endParaRPr lang="en-US" sz="3200" dirty="0">
                        <a:effectLst/>
                      </a:endParaRPr>
                    </a:p>
                    <a:p>
                      <a:pPr algn="l">
                        <a:buNone/>
                      </a:pPr>
                      <a:r>
                        <a:rPr lang="en-US" sz="3200" dirty="0">
                          <a:effectLst/>
                        </a:rPr>
                        <a:t> </a:t>
                      </a:r>
                      <a:r>
                        <a:rPr lang="en-US" sz="3200" dirty="0">
                          <a:effectLst/>
                          <a:highlight>
                            <a:srgbClr val="FFFF00"/>
                          </a:highlight>
                        </a:rPr>
                        <a:t>She disliked living in a "glass house", with her private life watched by student neighbors.</a:t>
                      </a:r>
                      <a:endParaRPr lang="en-US" sz="3200" dirty="0">
                        <a:effectLst/>
                        <a:highlight>
                          <a:srgbClr val="FFFF00"/>
                        </a:highlight>
                        <a:latin typeface="Times New Roman" panose="02020603050405020304" pitchFamily="18" charset="0"/>
                        <a:cs typeface="Times New Roman" panose="02020603050405020304" pitchFamily="18" charset="0"/>
                      </a:endParaRPr>
                    </a:p>
                  </a:txBody>
                  <a:tcPr marL="1319" marR="1319" marT="1319" marB="1319" anchor="ctr"/>
                </a:tc>
              </a:tr>
              <a:tr h="533400">
                <a:tc>
                  <a:txBody>
                    <a:bodyPr/>
                    <a:lstStyle/>
                    <a:p>
                      <a:pPr algn="ctr">
                        <a:buNone/>
                      </a:pPr>
                      <a:r>
                        <a:rPr lang="en-US" sz="3200" b="1">
                          <a:effectLst/>
                        </a:rPr>
                        <a:t>Process</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She felt embarrassed and annoyed at being spied on by students daily. One Saturday, she got a call saying her father had fallen in the garden and </a:t>
                      </a:r>
                      <a:r>
                        <a:rPr lang="en-US" sz="3200" dirty="0">
                          <a:effectLst/>
                          <a:highlight>
                            <a:srgbClr val="FFFF00"/>
                          </a:highlight>
                        </a:rPr>
                        <a:t>neighbors were helping him</a:t>
                      </a:r>
                      <a:r>
                        <a:rPr lang="en-US" sz="3200" dirty="0">
                          <a:effectLst/>
                        </a:rPr>
                        <a:t>.</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533400">
                <a:tc>
                  <a:txBody>
                    <a:bodyPr/>
                    <a:lstStyle/>
                    <a:p>
                      <a:pPr algn="ctr">
                        <a:buNone/>
                      </a:pPr>
                      <a:r>
                        <a:rPr lang="en-US" sz="3200" b="1" dirty="0">
                          <a:effectLst/>
                        </a:rPr>
                        <a:t>to be continued</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Paragraph 1: I sped home and found Dad looked after by neighbors</a:t>
                      </a:r>
                      <a:endPar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Paragraph 2: That evening, Dad left hospital with only a pulled muscle.</a:t>
                      </a:r>
                      <a:endPar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algn="l">
                        <a:buNone/>
                      </a:pP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bl>
          </a:graphicData>
        </a:graphic>
      </p:graphicFrame>
      <p:sp>
        <p:nvSpPr>
          <p:cNvPr id="5" name="Freeform 52"/>
          <p:cNvSpPr/>
          <p:nvPr/>
        </p:nvSpPr>
        <p:spPr>
          <a:xfrm>
            <a:off x="-1143000" y="2271477"/>
            <a:ext cx="3451371" cy="4417755"/>
          </a:xfrm>
          <a:custGeom>
            <a:avLst/>
            <a:gdLst/>
            <a:ahLst/>
            <a:cxnLst/>
            <a:rect l="l" t="t" r="r" b="b"/>
            <a:pathLst>
              <a:path w="3451371" h="4417755">
                <a:moveTo>
                  <a:pt x="0" y="0"/>
                </a:moveTo>
                <a:lnTo>
                  <a:pt x="3451371" y="0"/>
                </a:lnTo>
                <a:lnTo>
                  <a:pt x="3451371" y="4417756"/>
                </a:lnTo>
                <a:lnTo>
                  <a:pt x="0" y="4417756"/>
                </a:lnTo>
                <a:lnTo>
                  <a:pt x="0" y="0"/>
                </a:lnTo>
                <a:close/>
              </a:path>
            </a:pathLst>
          </a:custGeom>
          <a:blipFill>
            <a:blip r:embed="rId1"/>
            <a:stretch>
              <a:fillRect/>
            </a:stretch>
          </a:blipFill>
        </p:spPr>
      </p:sp>
      <p:sp>
        <p:nvSpPr>
          <p:cNvPr id="3" name="文本框 2"/>
          <p:cNvSpPr txBox="1"/>
          <p:nvPr/>
        </p:nvSpPr>
        <p:spPr>
          <a:xfrm>
            <a:off x="1828799" y="8250753"/>
            <a:ext cx="12162965" cy="646331"/>
          </a:xfrm>
          <a:prstGeom prst="rect">
            <a:avLst/>
          </a:prstGeom>
          <a:solidFill>
            <a:schemeClr val="accent4"/>
          </a:solidFill>
        </p:spPr>
        <p:txBody>
          <a:bodyPr wrap="square">
            <a:spAutoFit/>
          </a:bodyPr>
          <a:lstStyle/>
          <a:p>
            <a:pPr algn="ctr"/>
            <a:r>
              <a:rPr lang="zh-CN" altLang="en-US" sz="3600" b="1" dirty="0">
                <a:solidFill>
                  <a:schemeClr val="accent1">
                    <a:lumMod val="20000"/>
                    <a:lumOff val="80000"/>
                  </a:schemeClr>
                </a:solidFill>
              </a:rPr>
              <a:t>情节逻辑链：困境→善意帮助→感激→反转</a:t>
            </a:r>
            <a:r>
              <a:rPr lang="en-US" altLang="zh-CN" sz="3600" b="1" dirty="0">
                <a:solidFill>
                  <a:schemeClr val="accent1">
                    <a:lumMod val="20000"/>
                    <a:lumOff val="80000"/>
                  </a:schemeClr>
                </a:solidFill>
              </a:rPr>
              <a:t>/</a:t>
            </a:r>
            <a:r>
              <a:rPr lang="zh-CN" altLang="en-US" sz="3600" b="1" dirty="0">
                <a:solidFill>
                  <a:schemeClr val="accent1">
                    <a:lumMod val="20000"/>
                    <a:lumOff val="80000"/>
                  </a:schemeClr>
                </a:solidFill>
              </a:rPr>
              <a:t>反思→升华</a:t>
            </a:r>
            <a:endParaRPr lang="zh-CN" altLang="en-US" sz="3600" b="1" dirty="0">
              <a:solidFill>
                <a:schemeClr val="accent1">
                  <a:lumMod val="20000"/>
                  <a:lumOff val="80000"/>
                </a:schemeClr>
              </a:solidFill>
            </a:endParaRPr>
          </a:p>
        </p:txBody>
      </p:sp>
      <p:sp>
        <p:nvSpPr>
          <p:cNvPr id="4" name="Freeform 32"/>
          <p:cNvSpPr/>
          <p:nvPr/>
        </p:nvSpPr>
        <p:spPr>
          <a:xfrm>
            <a:off x="13991765" y="5143500"/>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7" name="文本框 6"/>
          <p:cNvSpPr txBox="1"/>
          <p:nvPr/>
        </p:nvSpPr>
        <p:spPr>
          <a:xfrm>
            <a:off x="4296235" y="6253843"/>
            <a:ext cx="9658350" cy="646331"/>
          </a:xfrm>
          <a:prstGeom prst="rect">
            <a:avLst/>
          </a:prstGeom>
          <a:noFill/>
        </p:spPr>
        <p:txBody>
          <a:bodyPr wrap="square">
            <a:spAutoFit/>
          </a:bodyPr>
          <a:lstStyle/>
          <a:p>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rPr>
              <a:t>困境→被善意帮助→感激</a:t>
            </a:r>
            <a:endParaRPr lang="zh-CN" altLang="en-US" b="1" dirty="0"/>
          </a:p>
        </p:txBody>
      </p:sp>
      <p:sp>
        <p:nvSpPr>
          <p:cNvPr id="8" name="文本框 7"/>
          <p:cNvSpPr txBox="1"/>
          <p:nvPr/>
        </p:nvSpPr>
        <p:spPr>
          <a:xfrm>
            <a:off x="4286250" y="7486807"/>
            <a:ext cx="9658350" cy="646331"/>
          </a:xfrm>
          <a:prstGeom prst="rect">
            <a:avLst/>
          </a:prstGeom>
          <a:noFill/>
        </p:spPr>
        <p:txBody>
          <a:bodyPr wrap="square">
            <a:spAutoFit/>
          </a:bodyPr>
          <a:lstStyle/>
          <a:p>
            <a:r>
              <a:rPr lang="zh-CN" altLang="en-US" sz="3600" b="1" dirty="0">
                <a:solidFill>
                  <a:prstClr val="black"/>
                </a:solidFill>
                <a:latin typeface="Calibri" panose="020F0502020204030204"/>
                <a:ea typeface="宋体" panose="02010600030101010101" pitchFamily="2" charset="-122"/>
              </a:rPr>
              <a:t>问题解除</a:t>
            </a: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rPr>
              <a:t>→反思→认知升华</a:t>
            </a:r>
            <a:endParaRPr lang="zh-CN" altLang="en-US" b="1" dirty="0"/>
          </a:p>
        </p:txBody>
      </p:sp>
      <p:sp>
        <p:nvSpPr>
          <p:cNvPr id="10" name="文本框 9"/>
          <p:cNvSpPr txBox="1"/>
          <p:nvPr/>
        </p:nvSpPr>
        <p:spPr>
          <a:xfrm>
            <a:off x="1676400" y="9297983"/>
            <a:ext cx="17379043" cy="584775"/>
          </a:xfrm>
          <a:prstGeom prst="rect">
            <a:avLst/>
          </a:prstGeom>
          <a:noFill/>
        </p:spPr>
        <p:txBody>
          <a:bodyPr wrap="square">
            <a:spAutoFit/>
          </a:bodyPr>
          <a:lstStyle/>
          <a:p>
            <a:r>
              <a:rPr lang="zh-CN" altLang="en-US" sz="3200" b="1" dirty="0">
                <a:highlight>
                  <a:srgbClr val="FFFF00"/>
                </a:highlight>
              </a:rPr>
              <a:t>负面情绪 </a:t>
            </a:r>
            <a:r>
              <a:rPr lang="en-US" altLang="zh-CN" sz="3200" b="1" dirty="0">
                <a:highlight>
                  <a:srgbClr val="FFFF00"/>
                </a:highlight>
              </a:rPr>
              <a:t>/ </a:t>
            </a:r>
            <a:r>
              <a:rPr lang="zh-CN" altLang="en-US" sz="3200" b="1" dirty="0">
                <a:highlight>
                  <a:srgbClr val="FFFF00"/>
                </a:highlight>
              </a:rPr>
              <a:t>困境 → 得到善意帮助 → 情绪反转 → 危机解除 → 内心成长 </a:t>
            </a:r>
            <a:r>
              <a:rPr lang="en-US" altLang="zh-CN" sz="3200" b="1" dirty="0">
                <a:highlight>
                  <a:srgbClr val="FFFF00"/>
                </a:highlight>
              </a:rPr>
              <a:t>/ </a:t>
            </a:r>
            <a:r>
              <a:rPr lang="zh-CN" altLang="en-US" sz="3200" b="1" dirty="0">
                <a:highlight>
                  <a:srgbClr val="FFFF00"/>
                </a:highlight>
              </a:rPr>
              <a:t>主题升华</a:t>
            </a:r>
            <a:endParaRPr lang="zh-CN" altLang="en-US" sz="3200" b="1" dirty="0">
              <a:highlight>
                <a:srgbClr val="FFFF00"/>
              </a:highlight>
            </a:endParaRPr>
          </a:p>
        </p:txBody>
      </p:sp>
      <p:pic>
        <p:nvPicPr>
          <p:cNvPr id="6" name="图片 5"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8"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1828800" y="224657"/>
          <a:ext cx="15163800" cy="7790866"/>
        </p:xfrm>
        <a:graphic>
          <a:graphicData uri="http://schemas.openxmlformats.org/drawingml/2006/table">
            <a:tbl>
              <a:tblPr>
                <a:tableStyleId>{5A111915-BE36-4E01-A7E5-04B1672EAD32}</a:tableStyleId>
              </a:tblPr>
              <a:tblGrid>
                <a:gridCol w="2241556"/>
                <a:gridCol w="12922244"/>
              </a:tblGrid>
              <a:tr h="0">
                <a:tc>
                  <a:txBody>
                    <a:bodyPr/>
                    <a:lstStyle/>
                    <a:p>
                      <a:pPr algn="ctr">
                        <a:buNone/>
                      </a:pPr>
                      <a:r>
                        <a:rPr lang="en-US" sz="3200" b="1">
                          <a:effectLst/>
                        </a:rPr>
                        <a:t>Six Elements</a:t>
                      </a:r>
                      <a:endParaRPr lang="en-US" sz="3200" b="1">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ctr">
                        <a:buNone/>
                      </a:pPr>
                      <a:r>
                        <a:rPr lang="en-US" sz="3200" b="1" dirty="0">
                          <a:effectLst/>
                        </a:rPr>
                        <a:t>Content </a:t>
                      </a:r>
                      <a:endParaRPr lang="en-US" sz="3200" b="1" dirty="0">
                        <a:effectLst/>
                        <a:latin typeface="Times New Roman" panose="02020603050405020304" pitchFamily="18" charset="0"/>
                        <a:cs typeface="Times New Roman" panose="02020603050405020304" pitchFamily="18" charset="0"/>
                      </a:endParaRPr>
                    </a:p>
                  </a:txBody>
                  <a:tcPr marL="1319" marR="1319" marT="1319" marB="1319" anchor="ctr"/>
                </a:tc>
              </a:tr>
              <a:tr h="408526">
                <a:tc>
                  <a:txBody>
                    <a:bodyPr/>
                    <a:lstStyle/>
                    <a:p>
                      <a:pPr algn="ctr">
                        <a:buNone/>
                      </a:pPr>
                      <a:r>
                        <a:rPr lang="en-US" sz="3200" b="1" dirty="0">
                          <a:effectLst/>
                        </a:rPr>
                        <a:t>Time</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a usual Saturday morning </a:t>
                      </a:r>
                      <a:r>
                        <a:rPr lang="zh-CN" altLang="en-US" sz="3200" dirty="0">
                          <a:effectLst/>
                        </a:rPr>
                        <a:t>→ </a:t>
                      </a:r>
                      <a:r>
                        <a:rPr lang="en-US" altLang="zh-CN" sz="3200" dirty="0">
                          <a:effectLst/>
                        </a:rPr>
                        <a:t>that evening</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327976">
                <a:tc>
                  <a:txBody>
                    <a:bodyPr/>
                    <a:lstStyle/>
                    <a:p>
                      <a:pPr algn="ctr">
                        <a:buNone/>
                      </a:pPr>
                      <a:r>
                        <a:rPr lang="en-US" sz="3200" b="1">
                          <a:effectLst/>
                        </a:rPr>
                        <a:t>Place</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local neighborhood </a:t>
                      </a:r>
                      <a:r>
                        <a:rPr lang="zh-CN" altLang="en-US" sz="3200" dirty="0">
                          <a:effectLst/>
                        </a:rPr>
                        <a:t>→ </a:t>
                      </a:r>
                      <a:r>
                        <a:rPr lang="en-US" sz="3200" dirty="0">
                          <a:effectLst/>
                        </a:rPr>
                        <a:t>the hospital </a:t>
                      </a:r>
                      <a:r>
                        <a:rPr lang="zh-CN" altLang="en-US" sz="3200" dirty="0">
                          <a:effectLst/>
                        </a:rPr>
                        <a:t>→ </a:t>
                      </a:r>
                      <a:r>
                        <a:rPr lang="en-US" altLang="zh-CN" sz="3200" dirty="0">
                          <a:effectLst/>
                        </a:rPr>
                        <a:t>home</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457200">
                <a:tc>
                  <a:txBody>
                    <a:bodyPr/>
                    <a:lstStyle/>
                    <a:p>
                      <a:pPr algn="ctr">
                        <a:buNone/>
                      </a:pPr>
                      <a:r>
                        <a:rPr lang="en-US" sz="3200" b="1">
                          <a:effectLst/>
                        </a:rPr>
                        <a:t>Characters</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Miss Carter (I), her father, student Thomas, student Amelia, their parents, other pupils</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533400">
                <a:tc>
                  <a:txBody>
                    <a:bodyPr/>
                    <a:lstStyle/>
                    <a:p>
                      <a:pPr algn="ctr">
                        <a:buNone/>
                      </a:pPr>
                      <a:r>
                        <a:rPr lang="en-US" sz="3200" b="1">
                          <a:effectLst/>
                        </a:rPr>
                        <a:t>Cause</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Miss Carter moved close to her workplace.</a:t>
                      </a:r>
                      <a:endParaRPr lang="en-US" sz="3200" dirty="0">
                        <a:effectLst/>
                      </a:endParaRPr>
                    </a:p>
                    <a:p>
                      <a:pPr algn="l">
                        <a:buNone/>
                      </a:pPr>
                      <a:r>
                        <a:rPr lang="en-US" sz="3200" dirty="0">
                          <a:effectLst/>
                        </a:rPr>
                        <a:t> </a:t>
                      </a:r>
                      <a:r>
                        <a:rPr lang="en-US" sz="3200" dirty="0">
                          <a:effectLst/>
                          <a:highlight>
                            <a:srgbClr val="FFFF00"/>
                          </a:highlight>
                        </a:rPr>
                        <a:t>She disliked living in a "glass house", with her private life watched by student neighbors.</a:t>
                      </a:r>
                      <a:endParaRPr lang="en-US" sz="3200" dirty="0">
                        <a:effectLst/>
                        <a:highlight>
                          <a:srgbClr val="FFFF00"/>
                        </a:highlight>
                        <a:latin typeface="Times New Roman" panose="02020603050405020304" pitchFamily="18" charset="0"/>
                        <a:cs typeface="Times New Roman" panose="02020603050405020304" pitchFamily="18" charset="0"/>
                      </a:endParaRPr>
                    </a:p>
                  </a:txBody>
                  <a:tcPr marL="1319" marR="1319" marT="1319" marB="1319" anchor="ctr"/>
                </a:tc>
              </a:tr>
              <a:tr h="533400">
                <a:tc>
                  <a:txBody>
                    <a:bodyPr/>
                    <a:lstStyle/>
                    <a:p>
                      <a:pPr algn="ctr">
                        <a:buNone/>
                      </a:pPr>
                      <a:r>
                        <a:rPr lang="en-US" sz="3200" b="1">
                          <a:effectLst/>
                        </a:rPr>
                        <a:t>Process</a:t>
                      </a:r>
                      <a:endParaRPr lang="en-US" sz="320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algn="l">
                        <a:buNone/>
                      </a:pPr>
                      <a:r>
                        <a:rPr lang="en-US" sz="3200" dirty="0">
                          <a:effectLst/>
                        </a:rPr>
                        <a:t>She felt embarrassed and annoyed at being spied on by students daily. One Saturday, she got a call saying her father had fallen in the garden and </a:t>
                      </a:r>
                      <a:r>
                        <a:rPr lang="en-US" sz="3200" dirty="0">
                          <a:effectLst/>
                          <a:highlight>
                            <a:srgbClr val="FFFF00"/>
                          </a:highlight>
                        </a:rPr>
                        <a:t>neighbors were helping him</a:t>
                      </a:r>
                      <a:r>
                        <a:rPr lang="en-US" sz="3200" dirty="0">
                          <a:effectLst/>
                        </a:rPr>
                        <a:t>.</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r h="533400">
                <a:tc>
                  <a:txBody>
                    <a:bodyPr/>
                    <a:lstStyle/>
                    <a:p>
                      <a:pPr algn="ctr">
                        <a:buNone/>
                      </a:pPr>
                      <a:r>
                        <a:rPr lang="en-US" sz="3200" b="1" dirty="0">
                          <a:effectLst/>
                        </a:rPr>
                        <a:t>to be continued</a:t>
                      </a: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c>
                  <a:txBody>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Paragraph 1: I sped home and found Dad looked after by neighbors</a:t>
                      </a:r>
                      <a:endPar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endPar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Paragraph 2: That evening, Dad left hospital with only a pulled muscle.</a:t>
                      </a:r>
                      <a:endParaRPr kumimoji="0" lang="zh-CN" altLang="en-US" sz="2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algn="l">
                        <a:buNone/>
                      </a:pPr>
                      <a:endParaRPr lang="en-US" sz="3200" dirty="0">
                        <a:effectLst/>
                        <a:latin typeface="Times New Roman" panose="02020603050405020304" pitchFamily="18" charset="0"/>
                        <a:cs typeface="Times New Roman" panose="02020603050405020304" pitchFamily="18" charset="0"/>
                      </a:endParaRPr>
                    </a:p>
                  </a:txBody>
                  <a:tcPr marL="1319" marR="1319" marT="1319" marB="1319" anchor="ctr"/>
                </a:tc>
              </a:tr>
            </a:tbl>
          </a:graphicData>
        </a:graphic>
      </p:graphicFrame>
      <p:sp>
        <p:nvSpPr>
          <p:cNvPr id="5" name="Freeform 52"/>
          <p:cNvSpPr/>
          <p:nvPr/>
        </p:nvSpPr>
        <p:spPr>
          <a:xfrm>
            <a:off x="-1143000" y="2271477"/>
            <a:ext cx="3451371" cy="4417755"/>
          </a:xfrm>
          <a:custGeom>
            <a:avLst/>
            <a:gdLst/>
            <a:ahLst/>
            <a:cxnLst/>
            <a:rect l="l" t="t" r="r" b="b"/>
            <a:pathLst>
              <a:path w="3451371" h="4417755">
                <a:moveTo>
                  <a:pt x="0" y="0"/>
                </a:moveTo>
                <a:lnTo>
                  <a:pt x="3451371" y="0"/>
                </a:lnTo>
                <a:lnTo>
                  <a:pt x="3451371" y="4417756"/>
                </a:lnTo>
                <a:lnTo>
                  <a:pt x="0" y="4417756"/>
                </a:lnTo>
                <a:lnTo>
                  <a:pt x="0" y="0"/>
                </a:lnTo>
                <a:close/>
              </a:path>
            </a:pathLst>
          </a:custGeom>
          <a:blipFill>
            <a:blip r:embed="rId1"/>
            <a:stretch>
              <a:fillRect/>
            </a:stretch>
          </a:blipFill>
        </p:spPr>
      </p:sp>
      <p:sp>
        <p:nvSpPr>
          <p:cNvPr id="3" name="文本框 2"/>
          <p:cNvSpPr txBox="1"/>
          <p:nvPr/>
        </p:nvSpPr>
        <p:spPr>
          <a:xfrm>
            <a:off x="1828799" y="8250753"/>
            <a:ext cx="12162965" cy="646331"/>
          </a:xfrm>
          <a:prstGeom prst="rect">
            <a:avLst/>
          </a:prstGeom>
          <a:solidFill>
            <a:schemeClr val="accent4"/>
          </a:solidFill>
        </p:spPr>
        <p:txBody>
          <a:bodyPr wrap="square">
            <a:spAutoFit/>
          </a:bodyPr>
          <a:lstStyle/>
          <a:p>
            <a:pPr algn="ctr"/>
            <a:r>
              <a:rPr lang="zh-CN" altLang="en-US" sz="3600" b="1" dirty="0">
                <a:solidFill>
                  <a:schemeClr val="accent1">
                    <a:lumMod val="20000"/>
                    <a:lumOff val="80000"/>
                  </a:schemeClr>
                </a:solidFill>
              </a:rPr>
              <a:t>情节逻辑链：困境→善意帮助→感激→反转</a:t>
            </a:r>
            <a:r>
              <a:rPr lang="en-US" altLang="zh-CN" sz="3600" b="1" dirty="0">
                <a:solidFill>
                  <a:schemeClr val="accent1">
                    <a:lumMod val="20000"/>
                    <a:lumOff val="80000"/>
                  </a:schemeClr>
                </a:solidFill>
              </a:rPr>
              <a:t>/</a:t>
            </a:r>
            <a:r>
              <a:rPr lang="zh-CN" altLang="en-US" sz="3600" b="1" dirty="0">
                <a:solidFill>
                  <a:schemeClr val="accent1">
                    <a:lumMod val="20000"/>
                    <a:lumOff val="80000"/>
                  </a:schemeClr>
                </a:solidFill>
              </a:rPr>
              <a:t>反思→升华</a:t>
            </a:r>
            <a:endParaRPr lang="zh-CN" altLang="en-US" sz="3600" b="1" dirty="0">
              <a:solidFill>
                <a:schemeClr val="accent1">
                  <a:lumMod val="20000"/>
                  <a:lumOff val="80000"/>
                </a:schemeClr>
              </a:solidFill>
            </a:endParaRPr>
          </a:p>
        </p:txBody>
      </p:sp>
      <p:sp>
        <p:nvSpPr>
          <p:cNvPr id="4" name="Freeform 32"/>
          <p:cNvSpPr/>
          <p:nvPr/>
        </p:nvSpPr>
        <p:spPr>
          <a:xfrm>
            <a:off x="13991765" y="5143500"/>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7" name="文本框 6"/>
          <p:cNvSpPr txBox="1"/>
          <p:nvPr/>
        </p:nvSpPr>
        <p:spPr>
          <a:xfrm>
            <a:off x="4296235" y="6253843"/>
            <a:ext cx="9658350" cy="646331"/>
          </a:xfrm>
          <a:prstGeom prst="rect">
            <a:avLst/>
          </a:prstGeom>
          <a:noFill/>
        </p:spPr>
        <p:txBody>
          <a:bodyPr wrap="square">
            <a:spAutoFit/>
          </a:bodyPr>
          <a:lstStyle/>
          <a:p>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rPr>
              <a:t>困境→被善意帮助→感激</a:t>
            </a:r>
            <a:endParaRPr lang="zh-CN" altLang="en-US" b="1" dirty="0"/>
          </a:p>
        </p:txBody>
      </p:sp>
      <p:sp>
        <p:nvSpPr>
          <p:cNvPr id="8" name="文本框 7"/>
          <p:cNvSpPr txBox="1"/>
          <p:nvPr/>
        </p:nvSpPr>
        <p:spPr>
          <a:xfrm>
            <a:off x="4286250" y="7486807"/>
            <a:ext cx="9658350" cy="646331"/>
          </a:xfrm>
          <a:prstGeom prst="rect">
            <a:avLst/>
          </a:prstGeom>
          <a:noFill/>
        </p:spPr>
        <p:txBody>
          <a:bodyPr wrap="square">
            <a:spAutoFit/>
          </a:bodyPr>
          <a:lstStyle/>
          <a:p>
            <a:r>
              <a:rPr lang="zh-CN" altLang="en-US" sz="3600" b="1" dirty="0">
                <a:solidFill>
                  <a:prstClr val="black"/>
                </a:solidFill>
                <a:latin typeface="Calibri" panose="020F0502020204030204"/>
                <a:ea typeface="宋体" panose="02010600030101010101" pitchFamily="2" charset="-122"/>
              </a:rPr>
              <a:t>问题解除</a:t>
            </a: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rPr>
              <a:t>→反思→认知升华</a:t>
            </a:r>
            <a:endParaRPr lang="zh-CN" altLang="en-US" b="1" dirty="0"/>
          </a:p>
        </p:txBody>
      </p:sp>
      <p:sp>
        <p:nvSpPr>
          <p:cNvPr id="10" name="文本框 9"/>
          <p:cNvSpPr txBox="1"/>
          <p:nvPr/>
        </p:nvSpPr>
        <p:spPr>
          <a:xfrm>
            <a:off x="1676400" y="9297983"/>
            <a:ext cx="17379043" cy="584775"/>
          </a:xfrm>
          <a:prstGeom prst="rect">
            <a:avLst/>
          </a:prstGeom>
          <a:noFill/>
        </p:spPr>
        <p:txBody>
          <a:bodyPr wrap="square">
            <a:spAutoFit/>
          </a:bodyPr>
          <a:lstStyle/>
          <a:p>
            <a:r>
              <a:rPr lang="zh-CN" altLang="en-US" sz="3200" b="1" dirty="0">
                <a:highlight>
                  <a:srgbClr val="FFFF00"/>
                </a:highlight>
              </a:rPr>
              <a:t>负面情绪 </a:t>
            </a:r>
            <a:r>
              <a:rPr lang="en-US" altLang="zh-CN" sz="3200" b="1" dirty="0">
                <a:highlight>
                  <a:srgbClr val="FFFF00"/>
                </a:highlight>
              </a:rPr>
              <a:t>/ </a:t>
            </a:r>
            <a:r>
              <a:rPr lang="zh-CN" altLang="en-US" sz="3200" b="1" dirty="0">
                <a:highlight>
                  <a:srgbClr val="FFFF00"/>
                </a:highlight>
              </a:rPr>
              <a:t>困境 → 得到善意帮助 → 情绪反转 → 危机解除 → 内心成长 </a:t>
            </a:r>
            <a:r>
              <a:rPr lang="en-US" altLang="zh-CN" sz="3200" b="1" dirty="0">
                <a:highlight>
                  <a:srgbClr val="FFFF00"/>
                </a:highlight>
              </a:rPr>
              <a:t>/ </a:t>
            </a:r>
            <a:r>
              <a:rPr lang="zh-CN" altLang="en-US" sz="3200" b="1" dirty="0">
                <a:highlight>
                  <a:srgbClr val="FFFF00"/>
                </a:highlight>
              </a:rPr>
              <a:t>主题升华</a:t>
            </a:r>
            <a:endParaRPr lang="zh-CN" altLang="en-US" sz="3200" b="1" dirty="0">
              <a:highlight>
                <a:srgbClr val="FFFF00"/>
              </a:highlight>
            </a:endParaRPr>
          </a:p>
        </p:txBody>
      </p:sp>
      <p:pic>
        <p:nvPicPr>
          <p:cNvPr id="6" name="图片 5" descr="logo横版 png"/>
          <p:cNvPicPr>
            <a:picLocks noChangeAspect="1"/>
          </p:cNvPicPr>
          <p:nvPr userDrawn="1"/>
        </p:nvPicPr>
        <p:blipFill>
          <a:blip r:embed="rId2"/>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barn(inVertical)">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7" grpId="0"/>
      <p:bldP spid="8"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4000500"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TextBox 3"/>
          <p:cNvSpPr txBox="1"/>
          <p:nvPr/>
        </p:nvSpPr>
        <p:spPr>
          <a:xfrm>
            <a:off x="1508415" y="714375"/>
            <a:ext cx="1809846" cy="2723060"/>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困</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4" name="TextBox 4"/>
          <p:cNvSpPr txBox="1"/>
          <p:nvPr/>
        </p:nvSpPr>
        <p:spPr>
          <a:xfrm>
            <a:off x="3115288" y="1114733"/>
            <a:ext cx="2017449" cy="2622256"/>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境</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6" name="Freeform 6"/>
          <p:cNvSpPr/>
          <p:nvPr/>
        </p:nvSpPr>
        <p:spPr>
          <a:xfrm>
            <a:off x="4607744" y="1334428"/>
            <a:ext cx="715778" cy="721187"/>
          </a:xfrm>
          <a:custGeom>
            <a:avLst/>
            <a:gdLst/>
            <a:ahLst/>
            <a:cxnLst/>
            <a:rect l="l" t="t" r="r" b="b"/>
            <a:pathLst>
              <a:path w="715778" h="721187">
                <a:moveTo>
                  <a:pt x="0" y="0"/>
                </a:moveTo>
                <a:lnTo>
                  <a:pt x="715778" y="0"/>
                </a:lnTo>
                <a:lnTo>
                  <a:pt x="715778" y="721187"/>
                </a:lnTo>
                <a:lnTo>
                  <a:pt x="0" y="721187"/>
                </a:lnTo>
                <a:lnTo>
                  <a:pt x="0" y="0"/>
                </a:lnTo>
                <a:close/>
              </a:path>
            </a:pathLst>
          </a:custGeom>
          <a:blipFill>
            <a:blip r:embed="rId2"/>
            <a:stretch>
              <a:fillRect/>
            </a:stretch>
          </a:blipFill>
        </p:spPr>
      </p:sp>
      <p:sp>
        <p:nvSpPr>
          <p:cNvPr id="7" name="Freeform 7"/>
          <p:cNvSpPr/>
          <p:nvPr/>
        </p:nvSpPr>
        <p:spPr>
          <a:xfrm rot="-1075216">
            <a:off x="1234353" y="2116630"/>
            <a:ext cx="606211" cy="955346"/>
          </a:xfrm>
          <a:custGeom>
            <a:avLst/>
            <a:gdLst/>
            <a:ahLst/>
            <a:cxnLst/>
            <a:rect l="l" t="t" r="r" b="b"/>
            <a:pathLst>
              <a:path w="606211" h="955346">
                <a:moveTo>
                  <a:pt x="0" y="0"/>
                </a:moveTo>
                <a:lnTo>
                  <a:pt x="606210" y="0"/>
                </a:lnTo>
                <a:lnTo>
                  <a:pt x="606210" y="955346"/>
                </a:lnTo>
                <a:lnTo>
                  <a:pt x="0" y="955346"/>
                </a:lnTo>
                <a:lnTo>
                  <a:pt x="0" y="0"/>
                </a:lnTo>
                <a:close/>
              </a:path>
            </a:pathLst>
          </a:custGeom>
          <a:blipFill>
            <a:blip r:embed="rId3"/>
            <a:stretch>
              <a:fillRect/>
            </a:stretch>
          </a:blipFill>
        </p:spPr>
      </p:sp>
      <p:sp>
        <p:nvSpPr>
          <p:cNvPr id="32" name="Freeform 32"/>
          <p:cNvSpPr/>
          <p:nvPr/>
        </p:nvSpPr>
        <p:spPr>
          <a:xfrm>
            <a:off x="1028700" y="3943100"/>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33" name="Freeform 33"/>
          <p:cNvSpPr/>
          <p:nvPr/>
        </p:nvSpPr>
        <p:spPr>
          <a:xfrm>
            <a:off x="16170865" y="3251536"/>
            <a:ext cx="1120107" cy="1339441"/>
          </a:xfrm>
          <a:custGeom>
            <a:avLst/>
            <a:gdLst/>
            <a:ahLst/>
            <a:cxnLst/>
            <a:rect l="l" t="t" r="r" b="b"/>
            <a:pathLst>
              <a:path w="1120107" h="1339441">
                <a:moveTo>
                  <a:pt x="0" y="0"/>
                </a:moveTo>
                <a:lnTo>
                  <a:pt x="1120107" y="0"/>
                </a:lnTo>
                <a:lnTo>
                  <a:pt x="1120107" y="1339441"/>
                </a:lnTo>
                <a:lnTo>
                  <a:pt x="0" y="1339441"/>
                </a:lnTo>
                <a:lnTo>
                  <a:pt x="0" y="0"/>
                </a:lnTo>
                <a:close/>
              </a:path>
            </a:pathLst>
          </a:custGeom>
          <a:blipFill>
            <a:blip r:embed="rId4"/>
            <a:stretch>
              <a:fillRect/>
            </a:stretch>
          </a:blipFill>
        </p:spPr>
      </p:sp>
      <p:sp>
        <p:nvSpPr>
          <p:cNvPr id="34" name="Freeform 34"/>
          <p:cNvSpPr/>
          <p:nvPr/>
        </p:nvSpPr>
        <p:spPr>
          <a:xfrm rot="660190">
            <a:off x="16845853" y="2556773"/>
            <a:ext cx="790460" cy="724349"/>
          </a:xfrm>
          <a:custGeom>
            <a:avLst/>
            <a:gdLst/>
            <a:ahLst/>
            <a:cxnLst/>
            <a:rect l="l" t="t" r="r" b="b"/>
            <a:pathLst>
              <a:path w="790460" h="724349">
                <a:moveTo>
                  <a:pt x="0" y="0"/>
                </a:moveTo>
                <a:lnTo>
                  <a:pt x="790461" y="0"/>
                </a:lnTo>
                <a:lnTo>
                  <a:pt x="790461" y="724350"/>
                </a:lnTo>
                <a:lnTo>
                  <a:pt x="0" y="724350"/>
                </a:lnTo>
                <a:lnTo>
                  <a:pt x="0" y="0"/>
                </a:lnTo>
                <a:close/>
              </a:path>
            </a:pathLst>
          </a:custGeom>
          <a:blipFill>
            <a:blip/>
            <a:stretch>
              <a:fillRect/>
            </a:stretch>
          </a:blipFill>
        </p:spPr>
      </p:sp>
      <p:sp>
        <p:nvSpPr>
          <p:cNvPr id="35" name="Freeform 35"/>
          <p:cNvSpPr/>
          <p:nvPr/>
        </p:nvSpPr>
        <p:spPr>
          <a:xfrm rot="-2999137">
            <a:off x="13903557" y="8428159"/>
            <a:ext cx="728638" cy="667697"/>
          </a:xfrm>
          <a:custGeom>
            <a:avLst/>
            <a:gdLst/>
            <a:ahLst/>
            <a:cxnLst/>
            <a:rect l="l" t="t" r="r" b="b"/>
            <a:pathLst>
              <a:path w="728638" h="667697">
                <a:moveTo>
                  <a:pt x="0" y="0"/>
                </a:moveTo>
                <a:lnTo>
                  <a:pt x="728637" y="0"/>
                </a:lnTo>
                <a:lnTo>
                  <a:pt x="728637" y="667697"/>
                </a:lnTo>
                <a:lnTo>
                  <a:pt x="0" y="667697"/>
                </a:lnTo>
                <a:lnTo>
                  <a:pt x="0" y="0"/>
                </a:lnTo>
                <a:close/>
              </a:path>
            </a:pathLst>
          </a:custGeom>
          <a:blipFill>
            <a:blip/>
            <a:stretch>
              <a:fillRect/>
            </a:stretch>
          </a:blipFill>
        </p:spPr>
      </p:sp>
      <p:sp>
        <p:nvSpPr>
          <p:cNvPr id="36" name="Rectangle 1"/>
          <p:cNvSpPr>
            <a:spLocks noChangeArrowheads="1"/>
          </p:cNvSpPr>
          <p:nvPr/>
        </p:nvSpPr>
        <p:spPr bwMode="auto">
          <a:xfrm>
            <a:off x="5653552" y="1106334"/>
            <a:ext cx="11084125" cy="73931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I sped home immediately.</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On hearing what had happened, I was seized with panic.</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My heart skipped a beat.</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My nervousness and worry flooded in.</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I stood there at a loss, not knowing what to do.</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His face was pale and drenched with sweat.</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Seeing his tight frown, I felt butterflies in my stomach.</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rgbClr val="000000"/>
              </a:solidFill>
              <a:effectLst/>
              <a:ea typeface="ui-sans-serif"/>
            </a:endParaRPr>
          </a:p>
          <a:p>
            <a:pPr marL="457200" marR="0" lvl="0" indent="-4572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3600" b="0" i="0" u="none" strike="noStrike" cap="none" normalizeH="0" baseline="0" dirty="0">
                <a:ln>
                  <a:noFill/>
                </a:ln>
                <a:solidFill>
                  <a:srgbClr val="000000"/>
                </a:solidFill>
                <a:effectLst/>
                <a:ea typeface="ui-sans-serif"/>
              </a:rPr>
              <a:t>The anxiety that had hovered over me eased a little bit.</a:t>
            </a:r>
            <a:r>
              <a:rPr kumimoji="0" lang="zh-CN" altLang="zh-CN" sz="3600" b="0" i="0" u="none" strike="noStrike" cap="none" normalizeH="0" baseline="0" dirty="0">
                <a:ln>
                  <a:noFill/>
                </a:ln>
                <a:solidFill>
                  <a:schemeClr val="tx1"/>
                </a:solidFill>
                <a:effectLst/>
              </a:rPr>
              <a:t> </a:t>
            </a:r>
            <a:endParaRPr kumimoji="0" lang="zh-CN" altLang="zh-CN" sz="3600" b="0" i="0" u="none" strike="noStrike" cap="none" normalizeH="0" baseline="0" dirty="0">
              <a:ln>
                <a:noFill/>
              </a:ln>
              <a:solidFill>
                <a:schemeClr val="tx1"/>
              </a:solidFill>
              <a:effectLst/>
            </a:endParaRPr>
          </a:p>
        </p:txBody>
      </p:sp>
      <p:pic>
        <p:nvPicPr>
          <p:cNvPr id="5" name="图片 4" descr="logo横版 png"/>
          <p:cNvPicPr>
            <a:picLocks noChangeAspect="1"/>
          </p:cNvPicPr>
          <p:nvPr userDrawn="1"/>
        </p:nvPicPr>
        <p:blipFill>
          <a:blip r:embed="rId5"/>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78729"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TextBox 3"/>
          <p:cNvSpPr txBox="1"/>
          <p:nvPr/>
        </p:nvSpPr>
        <p:spPr>
          <a:xfrm>
            <a:off x="1051216" y="714375"/>
            <a:ext cx="1809846" cy="2723060"/>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被</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4" name="TextBox 4"/>
          <p:cNvSpPr txBox="1"/>
          <p:nvPr/>
        </p:nvSpPr>
        <p:spPr>
          <a:xfrm>
            <a:off x="2658089" y="1114733"/>
            <a:ext cx="2017449" cy="2622256"/>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助</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6" name="Freeform 6"/>
          <p:cNvSpPr/>
          <p:nvPr/>
        </p:nvSpPr>
        <p:spPr>
          <a:xfrm>
            <a:off x="4150545" y="1334428"/>
            <a:ext cx="715778" cy="721187"/>
          </a:xfrm>
          <a:custGeom>
            <a:avLst/>
            <a:gdLst/>
            <a:ahLst/>
            <a:cxnLst/>
            <a:rect l="l" t="t" r="r" b="b"/>
            <a:pathLst>
              <a:path w="715778" h="721187">
                <a:moveTo>
                  <a:pt x="0" y="0"/>
                </a:moveTo>
                <a:lnTo>
                  <a:pt x="715778" y="0"/>
                </a:lnTo>
                <a:lnTo>
                  <a:pt x="715778" y="721187"/>
                </a:lnTo>
                <a:lnTo>
                  <a:pt x="0" y="721187"/>
                </a:lnTo>
                <a:lnTo>
                  <a:pt x="0" y="0"/>
                </a:lnTo>
                <a:close/>
              </a:path>
            </a:pathLst>
          </a:custGeom>
          <a:blipFill>
            <a:blip r:embed="rId2"/>
            <a:stretch>
              <a:fillRect/>
            </a:stretch>
          </a:blipFill>
        </p:spPr>
      </p:sp>
      <p:sp>
        <p:nvSpPr>
          <p:cNvPr id="7" name="Freeform 7"/>
          <p:cNvSpPr/>
          <p:nvPr/>
        </p:nvSpPr>
        <p:spPr>
          <a:xfrm rot="-1075216">
            <a:off x="777154" y="2116630"/>
            <a:ext cx="606211" cy="955346"/>
          </a:xfrm>
          <a:custGeom>
            <a:avLst/>
            <a:gdLst/>
            <a:ahLst/>
            <a:cxnLst/>
            <a:rect l="l" t="t" r="r" b="b"/>
            <a:pathLst>
              <a:path w="606211" h="955346">
                <a:moveTo>
                  <a:pt x="0" y="0"/>
                </a:moveTo>
                <a:lnTo>
                  <a:pt x="606210" y="0"/>
                </a:lnTo>
                <a:lnTo>
                  <a:pt x="606210" y="955346"/>
                </a:lnTo>
                <a:lnTo>
                  <a:pt x="0" y="955346"/>
                </a:lnTo>
                <a:lnTo>
                  <a:pt x="0" y="0"/>
                </a:lnTo>
                <a:close/>
              </a:path>
            </a:pathLst>
          </a:custGeom>
          <a:blipFill>
            <a:blip r:embed="rId3"/>
            <a:stretch>
              <a:fillRect/>
            </a:stretch>
          </a:blipFill>
        </p:spPr>
      </p:sp>
      <p:sp>
        <p:nvSpPr>
          <p:cNvPr id="32" name="Freeform 32"/>
          <p:cNvSpPr/>
          <p:nvPr/>
        </p:nvSpPr>
        <p:spPr>
          <a:xfrm>
            <a:off x="452395" y="3956684"/>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33" name="Freeform 33"/>
          <p:cNvSpPr/>
          <p:nvPr/>
        </p:nvSpPr>
        <p:spPr>
          <a:xfrm>
            <a:off x="17146122" y="3437435"/>
            <a:ext cx="1120107" cy="1339441"/>
          </a:xfrm>
          <a:custGeom>
            <a:avLst/>
            <a:gdLst/>
            <a:ahLst/>
            <a:cxnLst/>
            <a:rect l="l" t="t" r="r" b="b"/>
            <a:pathLst>
              <a:path w="1120107" h="1339441">
                <a:moveTo>
                  <a:pt x="0" y="0"/>
                </a:moveTo>
                <a:lnTo>
                  <a:pt x="1120107" y="0"/>
                </a:lnTo>
                <a:lnTo>
                  <a:pt x="1120107" y="1339441"/>
                </a:lnTo>
                <a:lnTo>
                  <a:pt x="0" y="1339441"/>
                </a:lnTo>
                <a:lnTo>
                  <a:pt x="0" y="0"/>
                </a:lnTo>
                <a:close/>
              </a:path>
            </a:pathLst>
          </a:custGeom>
          <a:blipFill>
            <a:blip r:embed="rId4"/>
            <a:stretch>
              <a:fillRect/>
            </a:stretch>
          </a:blipFill>
        </p:spPr>
      </p:sp>
      <p:sp>
        <p:nvSpPr>
          <p:cNvPr id="34" name="Freeform 34"/>
          <p:cNvSpPr/>
          <p:nvPr/>
        </p:nvSpPr>
        <p:spPr>
          <a:xfrm rot="660190">
            <a:off x="16388654" y="2556773"/>
            <a:ext cx="790460" cy="724349"/>
          </a:xfrm>
          <a:custGeom>
            <a:avLst/>
            <a:gdLst/>
            <a:ahLst/>
            <a:cxnLst/>
            <a:rect l="l" t="t" r="r" b="b"/>
            <a:pathLst>
              <a:path w="790460" h="724349">
                <a:moveTo>
                  <a:pt x="0" y="0"/>
                </a:moveTo>
                <a:lnTo>
                  <a:pt x="790461" y="0"/>
                </a:lnTo>
                <a:lnTo>
                  <a:pt x="790461" y="724350"/>
                </a:lnTo>
                <a:lnTo>
                  <a:pt x="0" y="724350"/>
                </a:lnTo>
                <a:lnTo>
                  <a:pt x="0" y="0"/>
                </a:lnTo>
                <a:close/>
              </a:path>
            </a:pathLst>
          </a:custGeom>
          <a:blipFill>
            <a:blip/>
            <a:stretch>
              <a:fillRect/>
            </a:stretch>
          </a:blipFill>
        </p:spPr>
      </p:sp>
      <p:sp>
        <p:nvSpPr>
          <p:cNvPr id="35" name="Freeform 35"/>
          <p:cNvSpPr/>
          <p:nvPr/>
        </p:nvSpPr>
        <p:spPr>
          <a:xfrm rot="-2999137">
            <a:off x="13446358" y="8428159"/>
            <a:ext cx="728638" cy="667697"/>
          </a:xfrm>
          <a:custGeom>
            <a:avLst/>
            <a:gdLst/>
            <a:ahLst/>
            <a:cxnLst/>
            <a:rect l="l" t="t" r="r" b="b"/>
            <a:pathLst>
              <a:path w="728638" h="667697">
                <a:moveTo>
                  <a:pt x="0" y="0"/>
                </a:moveTo>
                <a:lnTo>
                  <a:pt x="728637" y="0"/>
                </a:lnTo>
                <a:lnTo>
                  <a:pt x="728637" y="667697"/>
                </a:lnTo>
                <a:lnTo>
                  <a:pt x="0" y="667697"/>
                </a:lnTo>
                <a:lnTo>
                  <a:pt x="0" y="0"/>
                </a:lnTo>
                <a:close/>
              </a:path>
            </a:pathLst>
          </a:custGeom>
          <a:blipFill>
            <a:blip/>
            <a:stretch>
              <a:fillRect/>
            </a:stretch>
          </a:blipFill>
        </p:spPr>
      </p:sp>
      <p:sp>
        <p:nvSpPr>
          <p:cNvPr id="5" name="Rectangle 1"/>
          <p:cNvSpPr>
            <a:spLocks noChangeArrowheads="1"/>
          </p:cNvSpPr>
          <p:nvPr/>
        </p:nvSpPr>
        <p:spPr bwMode="auto">
          <a:xfrm>
            <a:off x="4783467" y="876579"/>
            <a:ext cx="12849159" cy="72912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They were trying their best to look after my dad.</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They helped him without hesitation.</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They called the ambulance and comforted me gently.</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They offered timely help and first aid.</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It was their help that prevented things from getting worse.</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They accompanied us to the hospital all the way.</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571500" marR="0" lvl="0" indent="-571500" algn="l" defTabSz="914400" rtl="0" eaLnBrk="0" fontAlgn="base" latinLnBrk="0" hangingPunct="0">
              <a:lnSpc>
                <a:spcPct val="150000"/>
              </a:lnSpc>
              <a:spcBef>
                <a:spcPct val="0"/>
              </a:spcBef>
              <a:spcAft>
                <a:spcPct val="0"/>
              </a:spcAft>
              <a:buClrTx/>
              <a:buSzTx/>
              <a:buFont typeface="Wingdings" panose="05000000000000000000" pitchFamily="2" charset="2"/>
              <a:buChar char="l"/>
            </a:pPr>
            <a:r>
              <a:rPr kumimoji="0" lang="zh-CN" altLang="zh-CN" sz="4000" b="0" i="0" u="none" strike="noStrike" cap="none" normalizeH="0" baseline="0" dirty="0">
                <a:ln>
                  <a:noFill/>
                </a:ln>
                <a:solidFill>
                  <a:srgbClr val="000000"/>
                </a:solidFill>
                <a:effectLst/>
                <a:ea typeface="ui-sans-serif"/>
              </a:rPr>
              <a:t>With their assistance, we sent Dad to hospital in time.</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chemeClr val="tx1"/>
              </a:solidFill>
              <a:effectLst/>
            </a:endParaRPr>
          </a:p>
        </p:txBody>
      </p:sp>
      <p:pic>
        <p:nvPicPr>
          <p:cNvPr id="8" name="图片 7" descr="logo横版 png"/>
          <p:cNvPicPr>
            <a:picLocks noChangeAspect="1"/>
          </p:cNvPicPr>
          <p:nvPr userDrawn="1"/>
        </p:nvPicPr>
        <p:blipFill>
          <a:blip r:embed="rId5"/>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78729"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TextBox 3"/>
          <p:cNvSpPr txBox="1"/>
          <p:nvPr/>
        </p:nvSpPr>
        <p:spPr>
          <a:xfrm>
            <a:off x="838200" y="714375"/>
            <a:ext cx="1809846" cy="2723060"/>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感</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4" name="TextBox 4"/>
          <p:cNvSpPr txBox="1"/>
          <p:nvPr/>
        </p:nvSpPr>
        <p:spPr>
          <a:xfrm>
            <a:off x="2438400" y="1114733"/>
            <a:ext cx="2017449" cy="2622256"/>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激</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6" name="Freeform 6"/>
          <p:cNvSpPr/>
          <p:nvPr/>
        </p:nvSpPr>
        <p:spPr>
          <a:xfrm>
            <a:off x="3886200" y="1334428"/>
            <a:ext cx="715778" cy="721187"/>
          </a:xfrm>
          <a:custGeom>
            <a:avLst/>
            <a:gdLst/>
            <a:ahLst/>
            <a:cxnLst/>
            <a:rect l="l" t="t" r="r" b="b"/>
            <a:pathLst>
              <a:path w="715778" h="721187">
                <a:moveTo>
                  <a:pt x="0" y="0"/>
                </a:moveTo>
                <a:lnTo>
                  <a:pt x="715778" y="0"/>
                </a:lnTo>
                <a:lnTo>
                  <a:pt x="715778" y="721187"/>
                </a:lnTo>
                <a:lnTo>
                  <a:pt x="0" y="721187"/>
                </a:lnTo>
                <a:lnTo>
                  <a:pt x="0" y="0"/>
                </a:lnTo>
                <a:close/>
              </a:path>
            </a:pathLst>
          </a:custGeom>
          <a:blipFill>
            <a:blip r:embed="rId2"/>
            <a:stretch>
              <a:fillRect/>
            </a:stretch>
          </a:blipFill>
        </p:spPr>
      </p:sp>
      <p:sp>
        <p:nvSpPr>
          <p:cNvPr id="7" name="Freeform 7"/>
          <p:cNvSpPr/>
          <p:nvPr/>
        </p:nvSpPr>
        <p:spPr>
          <a:xfrm rot="-1075216">
            <a:off x="589472" y="2116630"/>
            <a:ext cx="606211" cy="955346"/>
          </a:xfrm>
          <a:custGeom>
            <a:avLst/>
            <a:gdLst/>
            <a:ahLst/>
            <a:cxnLst/>
            <a:rect l="l" t="t" r="r" b="b"/>
            <a:pathLst>
              <a:path w="606211" h="955346">
                <a:moveTo>
                  <a:pt x="0" y="0"/>
                </a:moveTo>
                <a:lnTo>
                  <a:pt x="606210" y="0"/>
                </a:lnTo>
                <a:lnTo>
                  <a:pt x="606210" y="955346"/>
                </a:lnTo>
                <a:lnTo>
                  <a:pt x="0" y="955346"/>
                </a:lnTo>
                <a:lnTo>
                  <a:pt x="0" y="0"/>
                </a:lnTo>
                <a:close/>
              </a:path>
            </a:pathLst>
          </a:custGeom>
          <a:blipFill>
            <a:blip r:embed="rId3"/>
            <a:stretch>
              <a:fillRect/>
            </a:stretch>
          </a:blipFill>
        </p:spPr>
      </p:sp>
      <p:sp>
        <p:nvSpPr>
          <p:cNvPr id="32" name="Freeform 32"/>
          <p:cNvSpPr/>
          <p:nvPr/>
        </p:nvSpPr>
        <p:spPr>
          <a:xfrm>
            <a:off x="381000" y="3956684"/>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33" name="Freeform 33"/>
          <p:cNvSpPr/>
          <p:nvPr/>
        </p:nvSpPr>
        <p:spPr>
          <a:xfrm>
            <a:off x="17146122" y="3437435"/>
            <a:ext cx="1120107" cy="1339441"/>
          </a:xfrm>
          <a:custGeom>
            <a:avLst/>
            <a:gdLst/>
            <a:ahLst/>
            <a:cxnLst/>
            <a:rect l="l" t="t" r="r" b="b"/>
            <a:pathLst>
              <a:path w="1120107" h="1339441">
                <a:moveTo>
                  <a:pt x="0" y="0"/>
                </a:moveTo>
                <a:lnTo>
                  <a:pt x="1120107" y="0"/>
                </a:lnTo>
                <a:lnTo>
                  <a:pt x="1120107" y="1339441"/>
                </a:lnTo>
                <a:lnTo>
                  <a:pt x="0" y="1339441"/>
                </a:lnTo>
                <a:lnTo>
                  <a:pt x="0" y="0"/>
                </a:lnTo>
                <a:close/>
              </a:path>
            </a:pathLst>
          </a:custGeom>
          <a:blipFill>
            <a:blip r:embed="rId4"/>
            <a:stretch>
              <a:fillRect/>
            </a:stretch>
          </a:blipFill>
        </p:spPr>
      </p:sp>
      <p:sp>
        <p:nvSpPr>
          <p:cNvPr id="34" name="Freeform 34"/>
          <p:cNvSpPr/>
          <p:nvPr/>
        </p:nvSpPr>
        <p:spPr>
          <a:xfrm rot="660190">
            <a:off x="16388654" y="2556773"/>
            <a:ext cx="790460" cy="724349"/>
          </a:xfrm>
          <a:custGeom>
            <a:avLst/>
            <a:gdLst/>
            <a:ahLst/>
            <a:cxnLst/>
            <a:rect l="l" t="t" r="r" b="b"/>
            <a:pathLst>
              <a:path w="790460" h="724349">
                <a:moveTo>
                  <a:pt x="0" y="0"/>
                </a:moveTo>
                <a:lnTo>
                  <a:pt x="790461" y="0"/>
                </a:lnTo>
                <a:lnTo>
                  <a:pt x="790461" y="724350"/>
                </a:lnTo>
                <a:lnTo>
                  <a:pt x="0" y="724350"/>
                </a:lnTo>
                <a:lnTo>
                  <a:pt x="0" y="0"/>
                </a:lnTo>
                <a:close/>
              </a:path>
            </a:pathLst>
          </a:custGeom>
          <a:blipFill>
            <a:blip/>
            <a:stretch>
              <a:fillRect/>
            </a:stretch>
          </a:blipFill>
        </p:spPr>
      </p:sp>
      <p:sp>
        <p:nvSpPr>
          <p:cNvPr id="35" name="Freeform 35"/>
          <p:cNvSpPr/>
          <p:nvPr/>
        </p:nvSpPr>
        <p:spPr>
          <a:xfrm rot="-2999137">
            <a:off x="13446358" y="8428159"/>
            <a:ext cx="728638" cy="667697"/>
          </a:xfrm>
          <a:custGeom>
            <a:avLst/>
            <a:gdLst/>
            <a:ahLst/>
            <a:cxnLst/>
            <a:rect l="l" t="t" r="r" b="b"/>
            <a:pathLst>
              <a:path w="728638" h="667697">
                <a:moveTo>
                  <a:pt x="0" y="0"/>
                </a:moveTo>
                <a:lnTo>
                  <a:pt x="728637" y="0"/>
                </a:lnTo>
                <a:lnTo>
                  <a:pt x="728637" y="667697"/>
                </a:lnTo>
                <a:lnTo>
                  <a:pt x="0" y="667697"/>
                </a:lnTo>
                <a:lnTo>
                  <a:pt x="0" y="0"/>
                </a:lnTo>
                <a:close/>
              </a:path>
            </a:pathLst>
          </a:custGeom>
          <a:blipFill>
            <a:blip/>
            <a:stretch>
              <a:fillRect/>
            </a:stretch>
          </a:blipFill>
        </p:spPr>
      </p:sp>
      <p:sp>
        <p:nvSpPr>
          <p:cNvPr id="11" name="文本框 10"/>
          <p:cNvSpPr txBox="1"/>
          <p:nvPr/>
        </p:nvSpPr>
        <p:spPr>
          <a:xfrm>
            <a:off x="4747532" y="2075905"/>
            <a:ext cx="14378669" cy="5536900"/>
          </a:xfrm>
          <a:prstGeom prst="rect">
            <a:avLst/>
          </a:prstGeom>
          <a:noFill/>
        </p:spPr>
        <p:txBody>
          <a:bodyPr wrap="square">
            <a:spAutoFit/>
          </a:bodyPr>
          <a:lstStyle/>
          <a:p>
            <a:pPr algn="l">
              <a:lnSpc>
                <a:spcPct val="150000"/>
              </a:lnSpc>
              <a:buFont typeface="+mj-lt"/>
              <a:buAutoNum type="arabicPeriod"/>
            </a:pPr>
            <a:r>
              <a:rPr lang="en-US" altLang="zh-CN" sz="4000" b="0" dirty="0">
                <a:solidFill>
                  <a:srgbClr val="000000"/>
                </a:solidFill>
                <a:effectLst/>
              </a:rPr>
              <a:t>Tears of gratitude welled up in my eyes.</a:t>
            </a:r>
            <a:endParaRPr lang="en-US" altLang="zh-CN" sz="4000" b="0" dirty="0">
              <a:solidFill>
                <a:srgbClr val="000000"/>
              </a:solidFill>
              <a:effectLst/>
            </a:endParaRPr>
          </a:p>
          <a:p>
            <a:pPr algn="l">
              <a:lnSpc>
                <a:spcPct val="150000"/>
              </a:lnSpc>
              <a:buFont typeface="+mj-lt"/>
              <a:buAutoNum type="arabicPeriod"/>
            </a:pPr>
            <a:r>
              <a:rPr lang="en-US" altLang="zh-CN" sz="4000" b="0" dirty="0">
                <a:solidFill>
                  <a:srgbClr val="000000"/>
                </a:solidFill>
                <a:effectLst/>
              </a:rPr>
              <a:t>I expressed my sincere thanks to them.</a:t>
            </a:r>
            <a:endParaRPr lang="en-US" altLang="zh-CN" sz="4000" b="0" dirty="0">
              <a:solidFill>
                <a:srgbClr val="000000"/>
              </a:solidFill>
              <a:effectLst/>
            </a:endParaRPr>
          </a:p>
          <a:p>
            <a:pPr algn="l">
              <a:lnSpc>
                <a:spcPct val="150000"/>
              </a:lnSpc>
              <a:buFont typeface="+mj-lt"/>
              <a:buAutoNum type="arabicPeriod"/>
            </a:pPr>
            <a:r>
              <a:rPr lang="en-US" altLang="zh-CN" sz="4000" b="0" dirty="0">
                <a:solidFill>
                  <a:srgbClr val="000000"/>
                </a:solidFill>
                <a:effectLst/>
              </a:rPr>
              <a:t>My gratitude was beyond words.</a:t>
            </a:r>
            <a:endParaRPr lang="en-US" altLang="zh-CN" sz="4000" b="0" dirty="0">
              <a:solidFill>
                <a:srgbClr val="000000"/>
              </a:solidFill>
              <a:effectLst/>
            </a:endParaRPr>
          </a:p>
          <a:p>
            <a:pPr algn="l">
              <a:lnSpc>
                <a:spcPct val="150000"/>
              </a:lnSpc>
              <a:buFont typeface="+mj-lt"/>
              <a:buAutoNum type="arabicPeriod"/>
            </a:pPr>
            <a:r>
              <a:rPr lang="en-US" altLang="zh-CN" sz="4000" b="0" dirty="0">
                <a:solidFill>
                  <a:srgbClr val="000000"/>
                </a:solidFill>
                <a:effectLst/>
              </a:rPr>
              <a:t>A surge of warmth and gratitude flooded my heart.</a:t>
            </a:r>
            <a:endParaRPr lang="en-US" altLang="zh-CN" sz="4000" b="0" dirty="0">
              <a:solidFill>
                <a:srgbClr val="000000"/>
              </a:solidFill>
              <a:effectLst/>
            </a:endParaRPr>
          </a:p>
          <a:p>
            <a:pPr algn="l">
              <a:lnSpc>
                <a:spcPct val="150000"/>
              </a:lnSpc>
              <a:buFont typeface="+mj-lt"/>
              <a:buAutoNum type="arabicPeriod"/>
            </a:pPr>
            <a:r>
              <a:rPr lang="en-US" altLang="zh-CN" sz="4000" b="0" dirty="0">
                <a:solidFill>
                  <a:srgbClr val="000000"/>
                </a:solidFill>
                <a:effectLst/>
              </a:rPr>
              <a:t>I owed my sincere thanks to these warm-hearted neighbors.</a:t>
            </a:r>
            <a:endParaRPr lang="en-US" altLang="zh-CN" sz="4000" b="0" dirty="0">
              <a:solidFill>
                <a:srgbClr val="000000"/>
              </a:solidFill>
              <a:effectLst/>
            </a:endParaRPr>
          </a:p>
          <a:p>
            <a:pPr algn="l">
              <a:lnSpc>
                <a:spcPct val="150000"/>
              </a:lnSpc>
              <a:buFont typeface="+mj-lt"/>
              <a:buAutoNum type="arabicPeriod"/>
            </a:pPr>
            <a:r>
              <a:rPr lang="en-US" altLang="zh-CN" sz="4000" b="0" dirty="0">
                <a:solidFill>
                  <a:srgbClr val="000000"/>
                </a:solidFill>
                <a:effectLst/>
              </a:rPr>
              <a:t>I was deeply moved by their kindness and love.</a:t>
            </a:r>
            <a:endParaRPr lang="en-US" altLang="zh-CN" sz="4000" b="0" dirty="0">
              <a:solidFill>
                <a:srgbClr val="000000"/>
              </a:solidFill>
              <a:effectLst/>
            </a:endParaRPr>
          </a:p>
        </p:txBody>
      </p:sp>
      <p:pic>
        <p:nvPicPr>
          <p:cNvPr id="5" name="图片 4" descr="logo横版 png"/>
          <p:cNvPicPr>
            <a:picLocks noChangeAspect="1"/>
          </p:cNvPicPr>
          <p:nvPr userDrawn="1"/>
        </p:nvPicPr>
        <p:blipFill>
          <a:blip r:embed="rId5"/>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5400000">
            <a:off x="3978729" y="-4000500"/>
            <a:ext cx="10287000" cy="18288000"/>
          </a:xfrm>
          <a:custGeom>
            <a:avLst/>
            <a:gdLst/>
            <a:ahLst/>
            <a:cxnLst/>
            <a:rect l="l" t="t" r="r" b="b"/>
            <a:pathLst>
              <a:path w="10287000" h="18288000">
                <a:moveTo>
                  <a:pt x="10287000" y="0"/>
                </a:moveTo>
                <a:lnTo>
                  <a:pt x="10287000" y="18288000"/>
                </a:lnTo>
                <a:lnTo>
                  <a:pt x="0" y="18288000"/>
                </a:lnTo>
                <a:lnTo>
                  <a:pt x="0" y="0"/>
                </a:lnTo>
                <a:lnTo>
                  <a:pt x="10287000" y="0"/>
                </a:lnTo>
                <a:close/>
              </a:path>
            </a:pathLst>
          </a:custGeom>
          <a:blipFill>
            <a:blip r:embed="rId1"/>
            <a:stretch>
              <a:fillRect l="-9763" t="-1300" r="-11657" b="-1276"/>
            </a:stretch>
          </a:blipFill>
        </p:spPr>
      </p:sp>
      <p:sp>
        <p:nvSpPr>
          <p:cNvPr id="3" name="TextBox 3"/>
          <p:cNvSpPr txBox="1"/>
          <p:nvPr/>
        </p:nvSpPr>
        <p:spPr>
          <a:xfrm>
            <a:off x="838200" y="714375"/>
            <a:ext cx="1809846" cy="2723060"/>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反</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4" name="TextBox 4"/>
          <p:cNvSpPr txBox="1"/>
          <p:nvPr/>
        </p:nvSpPr>
        <p:spPr>
          <a:xfrm>
            <a:off x="2438400" y="1114733"/>
            <a:ext cx="2017449" cy="2622256"/>
          </a:xfrm>
          <a:prstGeom prst="rect">
            <a:avLst/>
          </a:prstGeom>
        </p:spPr>
        <p:txBody>
          <a:bodyPr lIns="0" tIns="0" rIns="0" bIns="0" rtlCol="0" anchor="t">
            <a:spAutoFit/>
          </a:bodyPr>
          <a:lstStyle/>
          <a:p>
            <a:pPr marL="0" marR="0" lvl="0" indent="0" algn="l" defTabSz="914400" rtl="0" eaLnBrk="1" fontAlgn="auto" latinLnBrk="0" hangingPunct="1">
              <a:lnSpc>
                <a:spcPts val="22155"/>
              </a:lnSpc>
              <a:spcBef>
                <a:spcPct val="0"/>
              </a:spcBef>
              <a:spcAft>
                <a:spcPts val="0"/>
              </a:spcAft>
              <a:buClrTx/>
              <a:buSzTx/>
              <a:buFontTx/>
              <a:buNone/>
              <a:defRPr/>
            </a:pPr>
            <a:r>
              <a:rPr lang="zh-CN" altLang="en-US" sz="15825" dirty="0">
                <a:solidFill>
                  <a:srgbClr val="025A40"/>
                </a:solidFill>
                <a:latin typeface="可画花蕊体-简" panose="020B0500000000000000"/>
                <a:ea typeface="可画花蕊体-简" panose="020B0500000000000000"/>
                <a:cs typeface="可画花蕊体-简" panose="020B0500000000000000"/>
                <a:sym typeface="可画花蕊体-简" panose="020B0500000000000000"/>
              </a:rPr>
              <a:t>转</a:t>
            </a:r>
            <a:endParaRPr kumimoji="0" lang="en-US" sz="15825" b="0" i="0" u="none" strike="noStrike" kern="1200" cap="none" spc="0" normalizeH="0" baseline="0" noProof="0" dirty="0">
              <a:ln>
                <a:noFill/>
              </a:ln>
              <a:solidFill>
                <a:srgbClr val="025A40"/>
              </a:solidFill>
              <a:effectLst/>
              <a:uLnTx/>
              <a:uFillTx/>
              <a:latin typeface="可画花蕊体-简" panose="020B0500000000000000"/>
              <a:ea typeface="可画花蕊体-简" panose="020B0500000000000000"/>
              <a:cs typeface="可画花蕊体-简" panose="020B0500000000000000"/>
              <a:sym typeface="可画花蕊体-简" panose="020B0500000000000000"/>
            </a:endParaRPr>
          </a:p>
        </p:txBody>
      </p:sp>
      <p:sp>
        <p:nvSpPr>
          <p:cNvPr id="6" name="Freeform 6"/>
          <p:cNvSpPr/>
          <p:nvPr/>
        </p:nvSpPr>
        <p:spPr>
          <a:xfrm>
            <a:off x="3886200" y="1334428"/>
            <a:ext cx="715778" cy="721187"/>
          </a:xfrm>
          <a:custGeom>
            <a:avLst/>
            <a:gdLst/>
            <a:ahLst/>
            <a:cxnLst/>
            <a:rect l="l" t="t" r="r" b="b"/>
            <a:pathLst>
              <a:path w="715778" h="721187">
                <a:moveTo>
                  <a:pt x="0" y="0"/>
                </a:moveTo>
                <a:lnTo>
                  <a:pt x="715778" y="0"/>
                </a:lnTo>
                <a:lnTo>
                  <a:pt x="715778" y="721187"/>
                </a:lnTo>
                <a:lnTo>
                  <a:pt x="0" y="721187"/>
                </a:lnTo>
                <a:lnTo>
                  <a:pt x="0" y="0"/>
                </a:lnTo>
                <a:close/>
              </a:path>
            </a:pathLst>
          </a:custGeom>
          <a:blipFill>
            <a:blip r:embed="rId2"/>
            <a:stretch>
              <a:fillRect/>
            </a:stretch>
          </a:blipFill>
        </p:spPr>
      </p:sp>
      <p:sp>
        <p:nvSpPr>
          <p:cNvPr id="7" name="Freeform 7"/>
          <p:cNvSpPr/>
          <p:nvPr/>
        </p:nvSpPr>
        <p:spPr>
          <a:xfrm rot="-1075216">
            <a:off x="589472" y="2116630"/>
            <a:ext cx="606211" cy="955346"/>
          </a:xfrm>
          <a:custGeom>
            <a:avLst/>
            <a:gdLst/>
            <a:ahLst/>
            <a:cxnLst/>
            <a:rect l="l" t="t" r="r" b="b"/>
            <a:pathLst>
              <a:path w="606211" h="955346">
                <a:moveTo>
                  <a:pt x="0" y="0"/>
                </a:moveTo>
                <a:lnTo>
                  <a:pt x="606210" y="0"/>
                </a:lnTo>
                <a:lnTo>
                  <a:pt x="606210" y="955346"/>
                </a:lnTo>
                <a:lnTo>
                  <a:pt x="0" y="955346"/>
                </a:lnTo>
                <a:lnTo>
                  <a:pt x="0" y="0"/>
                </a:lnTo>
                <a:close/>
              </a:path>
            </a:pathLst>
          </a:custGeom>
          <a:blipFill>
            <a:blip r:embed="rId3"/>
            <a:stretch>
              <a:fillRect/>
            </a:stretch>
          </a:blipFill>
        </p:spPr>
      </p:sp>
      <p:sp>
        <p:nvSpPr>
          <p:cNvPr id="32" name="Freeform 32"/>
          <p:cNvSpPr/>
          <p:nvPr/>
        </p:nvSpPr>
        <p:spPr>
          <a:xfrm>
            <a:off x="381000" y="3956684"/>
            <a:ext cx="4441426" cy="4818907"/>
          </a:xfrm>
          <a:custGeom>
            <a:avLst/>
            <a:gdLst/>
            <a:ahLst/>
            <a:cxnLst/>
            <a:rect l="l" t="t" r="r" b="b"/>
            <a:pathLst>
              <a:path w="4441426" h="4818907">
                <a:moveTo>
                  <a:pt x="0" y="0"/>
                </a:moveTo>
                <a:lnTo>
                  <a:pt x="4441426" y="0"/>
                </a:lnTo>
                <a:lnTo>
                  <a:pt x="4441426" y="4818907"/>
                </a:lnTo>
                <a:lnTo>
                  <a:pt x="0" y="4818907"/>
                </a:lnTo>
                <a:lnTo>
                  <a:pt x="0" y="0"/>
                </a:lnTo>
                <a:close/>
              </a:path>
            </a:pathLst>
          </a:custGeom>
          <a:blipFill>
            <a:blip/>
            <a:stretch>
              <a:fillRect/>
            </a:stretch>
          </a:blipFill>
        </p:spPr>
      </p:sp>
      <p:sp>
        <p:nvSpPr>
          <p:cNvPr id="33" name="Freeform 33"/>
          <p:cNvSpPr/>
          <p:nvPr/>
        </p:nvSpPr>
        <p:spPr>
          <a:xfrm>
            <a:off x="17146122" y="3437435"/>
            <a:ext cx="1120107" cy="1339441"/>
          </a:xfrm>
          <a:custGeom>
            <a:avLst/>
            <a:gdLst/>
            <a:ahLst/>
            <a:cxnLst/>
            <a:rect l="l" t="t" r="r" b="b"/>
            <a:pathLst>
              <a:path w="1120107" h="1339441">
                <a:moveTo>
                  <a:pt x="0" y="0"/>
                </a:moveTo>
                <a:lnTo>
                  <a:pt x="1120107" y="0"/>
                </a:lnTo>
                <a:lnTo>
                  <a:pt x="1120107" y="1339441"/>
                </a:lnTo>
                <a:lnTo>
                  <a:pt x="0" y="1339441"/>
                </a:lnTo>
                <a:lnTo>
                  <a:pt x="0" y="0"/>
                </a:lnTo>
                <a:close/>
              </a:path>
            </a:pathLst>
          </a:custGeom>
          <a:blipFill>
            <a:blip r:embed="rId4"/>
            <a:stretch>
              <a:fillRect/>
            </a:stretch>
          </a:blipFill>
        </p:spPr>
      </p:sp>
      <p:sp>
        <p:nvSpPr>
          <p:cNvPr id="34" name="Freeform 34"/>
          <p:cNvSpPr/>
          <p:nvPr/>
        </p:nvSpPr>
        <p:spPr>
          <a:xfrm rot="660190">
            <a:off x="16388654" y="2556773"/>
            <a:ext cx="790460" cy="724349"/>
          </a:xfrm>
          <a:custGeom>
            <a:avLst/>
            <a:gdLst/>
            <a:ahLst/>
            <a:cxnLst/>
            <a:rect l="l" t="t" r="r" b="b"/>
            <a:pathLst>
              <a:path w="790460" h="724349">
                <a:moveTo>
                  <a:pt x="0" y="0"/>
                </a:moveTo>
                <a:lnTo>
                  <a:pt x="790461" y="0"/>
                </a:lnTo>
                <a:lnTo>
                  <a:pt x="790461" y="724350"/>
                </a:lnTo>
                <a:lnTo>
                  <a:pt x="0" y="724350"/>
                </a:lnTo>
                <a:lnTo>
                  <a:pt x="0" y="0"/>
                </a:lnTo>
                <a:close/>
              </a:path>
            </a:pathLst>
          </a:custGeom>
          <a:blipFill>
            <a:blip/>
            <a:stretch>
              <a:fillRect/>
            </a:stretch>
          </a:blipFill>
        </p:spPr>
      </p:sp>
      <p:sp>
        <p:nvSpPr>
          <p:cNvPr id="35" name="Freeform 35"/>
          <p:cNvSpPr/>
          <p:nvPr/>
        </p:nvSpPr>
        <p:spPr>
          <a:xfrm rot="-2999137">
            <a:off x="13446358" y="8428159"/>
            <a:ext cx="728638" cy="667697"/>
          </a:xfrm>
          <a:custGeom>
            <a:avLst/>
            <a:gdLst/>
            <a:ahLst/>
            <a:cxnLst/>
            <a:rect l="l" t="t" r="r" b="b"/>
            <a:pathLst>
              <a:path w="728638" h="667697">
                <a:moveTo>
                  <a:pt x="0" y="0"/>
                </a:moveTo>
                <a:lnTo>
                  <a:pt x="728637" y="0"/>
                </a:lnTo>
                <a:lnTo>
                  <a:pt x="728637" y="667697"/>
                </a:lnTo>
                <a:lnTo>
                  <a:pt x="0" y="667697"/>
                </a:lnTo>
                <a:lnTo>
                  <a:pt x="0" y="0"/>
                </a:lnTo>
                <a:close/>
              </a:path>
            </a:pathLst>
          </a:custGeom>
          <a:blipFill>
            <a:blip/>
            <a:stretch>
              <a:fillRect/>
            </a:stretch>
          </a:blipFill>
        </p:spPr>
      </p:sp>
      <p:sp>
        <p:nvSpPr>
          <p:cNvPr id="5" name="Rectangle 1"/>
          <p:cNvSpPr>
            <a:spLocks noChangeArrowheads="1"/>
          </p:cNvSpPr>
          <p:nvPr/>
        </p:nvSpPr>
        <p:spPr bwMode="auto">
          <a:xfrm>
            <a:off x="4743694" y="1243790"/>
            <a:ext cx="12581649" cy="63678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ctr" anchorCtr="0" compatLnSpc="1">
            <a:spAutoFit/>
          </a:bodyPr>
          <a:lstStyle/>
          <a:p>
            <a:pPr marL="0" marR="0" lvl="0" indent="0" algn="l" defTabSz="914400" rtl="0" eaLnBrk="0" fontAlgn="base" latinLnBrk="0" hangingPunct="0">
              <a:lnSpc>
                <a:spcPct val="150000"/>
              </a:lnSpc>
              <a:spcBef>
                <a:spcPct val="0"/>
              </a:spcBef>
              <a:spcAft>
                <a:spcPct val="0"/>
              </a:spcAft>
              <a:buClrTx/>
              <a:buSzTx/>
              <a:buFontTx/>
              <a:buNone/>
            </a:pP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My worry gave way to relief and gratitude.</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My previous anger and impatience faded away completely.</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I felt ashamed of my cold attitude before.</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I realized I had misunderstood them.</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I began to look at them in a different light.</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rgbClr val="000000"/>
              </a:solidFill>
              <a:effectLst/>
              <a:ea typeface="ui-sans-serif"/>
            </a:endParaRPr>
          </a:p>
          <a:p>
            <a:pPr marL="0" marR="0" lvl="0" indent="0" algn="l" defTabSz="914400" rtl="0" eaLnBrk="0" fontAlgn="base" latinLnBrk="0" hangingPunct="0">
              <a:lnSpc>
                <a:spcPct val="150000"/>
              </a:lnSpc>
              <a:spcBef>
                <a:spcPct val="0"/>
              </a:spcBef>
              <a:spcAft>
                <a:spcPct val="0"/>
              </a:spcAft>
              <a:buClrTx/>
              <a:buSzTx/>
              <a:buFontTx/>
              <a:buChar char="•"/>
            </a:pPr>
            <a:r>
              <a:rPr kumimoji="0" lang="zh-CN" altLang="zh-CN" sz="4000" b="0" i="0" u="none" strike="noStrike" cap="none" normalizeH="0" baseline="0" dirty="0">
                <a:ln>
                  <a:noFill/>
                </a:ln>
                <a:solidFill>
                  <a:srgbClr val="000000"/>
                </a:solidFill>
                <a:effectLst/>
                <a:ea typeface="ui-sans-serif"/>
              </a:rPr>
              <a:t>Something had shifted silently in my mind.</a:t>
            </a:r>
            <a:r>
              <a:rPr kumimoji="0" lang="zh-CN" altLang="zh-CN" sz="4000" b="0" i="0" u="none" strike="noStrike" cap="none" normalizeH="0" baseline="0" dirty="0">
                <a:ln>
                  <a:noFill/>
                </a:ln>
                <a:solidFill>
                  <a:schemeClr val="tx1"/>
                </a:solidFill>
                <a:effectLst/>
              </a:rPr>
              <a:t> </a:t>
            </a:r>
            <a:endParaRPr kumimoji="0" lang="zh-CN" altLang="zh-CN" sz="4000" b="0" i="0" u="none" strike="noStrike" cap="none" normalizeH="0" baseline="0" dirty="0">
              <a:ln>
                <a:noFill/>
              </a:ln>
              <a:solidFill>
                <a:schemeClr val="tx1"/>
              </a:solidFill>
              <a:effectLst/>
            </a:endParaRPr>
          </a:p>
        </p:txBody>
      </p:sp>
      <p:pic>
        <p:nvPicPr>
          <p:cNvPr id="8" name="图片 7" descr="logo横版 png"/>
          <p:cNvPicPr>
            <a:picLocks noChangeAspect="1"/>
          </p:cNvPicPr>
          <p:nvPr userDrawn="1"/>
        </p:nvPicPr>
        <p:blipFill>
          <a:blip r:embed="rId5"/>
          <a:stretch>
            <a:fillRect/>
          </a:stretch>
        </p:blipFill>
        <p:spPr>
          <a:xfrm>
            <a:off x="16474440" y="888365"/>
            <a:ext cx="876300" cy="927100"/>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fade">
                                      <p:cBhvr>
                                        <p:cTn id="7" dur="1000"/>
                                        <p:tgtEl>
                                          <p:spTgt spid="5">
                                            <p:txEl>
                                              <p:pRg st="1" end="1"/>
                                            </p:txEl>
                                          </p:spTgt>
                                        </p:tgtEl>
                                      </p:cBhvr>
                                    </p:animEffect>
                                    <p:anim calcmode="lin" valueType="num">
                                      <p:cBhvr>
                                        <p:cTn id="8"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fade">
                                      <p:cBhvr>
                                        <p:cTn id="12" dur="1000"/>
                                        <p:tgtEl>
                                          <p:spTgt spid="5">
                                            <p:txEl>
                                              <p:pRg st="2" end="2"/>
                                            </p:txEl>
                                          </p:spTgt>
                                        </p:tgtEl>
                                      </p:cBhvr>
                                    </p:animEffect>
                                    <p:anim calcmode="lin" valueType="num">
                                      <p:cBhvr>
                                        <p:cTn id="13"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5">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fade">
                                      <p:cBhvr>
                                        <p:cTn id="17" dur="1000"/>
                                        <p:tgtEl>
                                          <p:spTgt spid="5">
                                            <p:txEl>
                                              <p:pRg st="3" end="3"/>
                                            </p:txEl>
                                          </p:spTgt>
                                        </p:tgtEl>
                                      </p:cBhvr>
                                    </p:animEffect>
                                    <p:anim calcmode="lin" valueType="num">
                                      <p:cBhvr>
                                        <p:cTn id="18"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fade">
                                      <p:cBhvr>
                                        <p:cTn id="22" dur="1000"/>
                                        <p:tgtEl>
                                          <p:spTgt spid="5">
                                            <p:txEl>
                                              <p:pRg st="4" end="4"/>
                                            </p:txEl>
                                          </p:spTgt>
                                        </p:tgtEl>
                                      </p:cBhvr>
                                    </p:animEffect>
                                    <p:anim calcmode="lin" valueType="num">
                                      <p:cBhvr>
                                        <p:cTn id="23" dur="1000" fill="hold"/>
                                        <p:tgtEl>
                                          <p:spTgt spid="5">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5">
                                            <p:txEl>
                                              <p:pRg st="4" end="4"/>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fade">
                                      <p:cBhvr>
                                        <p:cTn id="27" dur="1000"/>
                                        <p:tgtEl>
                                          <p:spTgt spid="5">
                                            <p:txEl>
                                              <p:pRg st="5" end="5"/>
                                            </p:txEl>
                                          </p:spTgt>
                                        </p:tgtEl>
                                      </p:cBhvr>
                                    </p:animEffect>
                                    <p:anim calcmode="lin" valueType="num">
                                      <p:cBhvr>
                                        <p:cTn id="28" dur="1000" fill="hold"/>
                                        <p:tgtEl>
                                          <p:spTgt spid="5">
                                            <p:txEl>
                                              <p:pRg st="5" end="5"/>
                                            </p:txEl>
                                          </p:spTgt>
                                        </p:tgtEl>
                                        <p:attrNameLst>
                                          <p:attrName>ppt_x</p:attrName>
                                        </p:attrNameLst>
                                      </p:cBhvr>
                                      <p:tavLst>
                                        <p:tav tm="0">
                                          <p:val>
                                            <p:strVal val="#ppt_x"/>
                                          </p:val>
                                        </p:tav>
                                        <p:tav tm="100000">
                                          <p:val>
                                            <p:strVal val="#ppt_x"/>
                                          </p:val>
                                        </p:tav>
                                      </p:tavLst>
                                    </p:anim>
                                    <p:anim calcmode="lin" valueType="num">
                                      <p:cBhvr>
                                        <p:cTn id="29" dur="1000" fill="hold"/>
                                        <p:tgtEl>
                                          <p:spTgt spid="5">
                                            <p:txEl>
                                              <p:pRg st="5" end="5"/>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fade">
                                      <p:cBhvr>
                                        <p:cTn id="32" dur="1000"/>
                                        <p:tgtEl>
                                          <p:spTgt spid="5">
                                            <p:txEl>
                                              <p:pRg st="6" end="6"/>
                                            </p:txEl>
                                          </p:spTgt>
                                        </p:tgtEl>
                                      </p:cBhvr>
                                    </p:animEffect>
                                    <p:anim calcmode="lin" valueType="num">
                                      <p:cBhvr>
                                        <p:cTn id="33" dur="1000" fill="hold"/>
                                        <p:tgtEl>
                                          <p:spTgt spid="5">
                                            <p:txEl>
                                              <p:pRg st="6" end="6"/>
                                            </p:txEl>
                                          </p:spTgt>
                                        </p:tgtEl>
                                        <p:attrNameLst>
                                          <p:attrName>ppt_x</p:attrName>
                                        </p:attrNameLst>
                                      </p:cBhvr>
                                      <p:tavLst>
                                        <p:tav tm="0">
                                          <p:val>
                                            <p:strVal val="#ppt_x"/>
                                          </p:val>
                                        </p:tav>
                                        <p:tav tm="100000">
                                          <p:val>
                                            <p:strVal val="#ppt_x"/>
                                          </p:val>
                                        </p:tav>
                                      </p:tavLst>
                                    </p:anim>
                                    <p:anim calcmode="lin" valueType="num">
                                      <p:cBhvr>
                                        <p:cTn id="34" dur="1000" fill="hold"/>
                                        <p:tgtEl>
                                          <p:spTgt spid="5">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17938</Words>
  <Application>WPS 演示</Application>
  <PresentationFormat>自定义</PresentationFormat>
  <Paragraphs>502</Paragraphs>
  <Slides>28</Slides>
  <Notes>0</Notes>
  <HiddenSlides>0</HiddenSlides>
  <MMClips>0</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28</vt:i4>
      </vt:variant>
    </vt:vector>
  </HeadingPairs>
  <TitlesOfParts>
    <vt:vector size="47" baseType="lpstr">
      <vt:lpstr>Arial</vt:lpstr>
      <vt:lpstr>宋体</vt:lpstr>
      <vt:lpstr>Wingdings</vt:lpstr>
      <vt:lpstr>可画花蕊体-简</vt:lpstr>
      <vt:lpstr>Sue Ellen Francisco</vt:lpstr>
      <vt:lpstr>思源黑体</vt:lpstr>
      <vt:lpstr>Calibri (MS) Light</vt:lpstr>
      <vt:lpstr>Times New Roman</vt:lpstr>
      <vt:lpstr>Calibri</vt:lpstr>
      <vt:lpstr>ui-sans-serif</vt:lpstr>
      <vt:lpstr>方正姚体</vt:lpstr>
      <vt:lpstr>微软雅黑</vt:lpstr>
      <vt:lpstr>Arial Unicode MS</vt:lpstr>
      <vt:lpstr>Calibri</vt:lpstr>
      <vt:lpstr>HelveticaNeue</vt:lpstr>
      <vt:lpstr>华文新魏</vt:lpstr>
      <vt:lpstr>Segoe Print</vt:lpstr>
      <vt:lpstr>MS PGothic</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绿红米色手绘插画风心理健康教育演示文稿（16:9）</dc:title>
  <dc:creator/>
  <cp:lastModifiedBy>Administrator</cp:lastModifiedBy>
  <cp:revision>11</cp:revision>
  <dcterms:created xsi:type="dcterms:W3CDTF">2006-08-16T00:00:00Z</dcterms:created>
  <dcterms:modified xsi:type="dcterms:W3CDTF">2026-05-06T02:50:53Z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IGC">
    <vt:lpwstr>{"Label":"1","ContentProducer":"001191110105MA01AN806X00000","ProduceID":"DAHHchDU7XY","ReservedCode1":"","ContentPropagator":"001191110105MA01AN806X00000","PropagateID":"DAHHchDU7XY","ReservedCode2":""}</vt:lpwstr>
  </property>
  <property fmtid="{D5CDD505-2E9C-101B-9397-08002B2CF9AE}" pid="3" name="KSOProductBuildVer">
    <vt:lpwstr>2052-11.8.2.7978</vt:lpwstr>
  </property>
</Properties>
</file>